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Override12.xml" ContentType="application/vnd.openxmlformats-officedocument.themeOverride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Override6.xml" ContentType="application/vnd.openxmlformats-officedocument.themeOverride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Override7.xml" ContentType="application/vnd.openxmlformats-officedocument.themeOverride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Override10.xml" ContentType="application/vnd.openxmlformats-officedocument.themeOverride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Override8.xml" ContentType="application/vnd.openxmlformats-officedocument.themeOverride+xml"/>
  <Override PartName="/ppt/slideLayouts/slideLayout156.xml" ContentType="application/vnd.openxmlformats-officedocument.presentationml.slideLayout+xml"/>
  <Override PartName="/ppt/theme/themeOverride11.xml" ContentType="application/vnd.openxmlformats-officedocument.themeOverride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Override9.xml" ContentType="application/vnd.openxmlformats-officedocument.themeOverride+xml"/>
  <Override PartName="/ppt/slideLayouts/slideLayout16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Override13.xml" ContentType="application/vnd.openxmlformats-officedocument.themeOverr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150.xml" ContentType="application/vnd.openxmlformats-officedocument.presentationml.slideLayout+xml"/>
  <Override PartName="/ppt/slideLayouts/slideLayout5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  <p:sldMasterId id="2147483804" r:id="rId14"/>
    <p:sldMasterId id="2147483816" r:id="rId15"/>
    <p:sldMasterId id="2147483828" r:id="rId16"/>
  </p:sldMasterIdLst>
  <p:notesMasterIdLst>
    <p:notesMasterId r:id="rId43"/>
  </p:notesMasterIdLst>
  <p:sldIdLst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1" r:id="rId40"/>
    <p:sldId id="282" r:id="rId41"/>
    <p:sldId id="283" r:id="rId42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5" autoAdjust="0"/>
    <p:restoredTop sz="94676" autoAdjust="0"/>
  </p:normalViewPr>
  <p:slideViewPr>
    <p:cSldViewPr>
      <p:cViewPr varScale="1">
        <p:scale>
          <a:sx n="102" d="100"/>
          <a:sy n="102" d="100"/>
        </p:scale>
        <p:origin x="-8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0A3964D-DB48-459A-BD19-679F58EE83D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EBCEE61-11B3-4C90-956C-3ABA98813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2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2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C65183-11D2-480E-B09C-B95445E5973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63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63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BEBF72-7A2D-423D-8EB6-541CD96B5AA3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73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73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D1F35A-7313-46BB-902C-F37A38A7206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4.xml"/><Relationship Id="rId1" Type="http://schemas.openxmlformats.org/officeDocument/2006/relationships/themeOverride" Target="../theme/themeOverride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4.xml"/><Relationship Id="rId1" Type="http://schemas.openxmlformats.org/officeDocument/2006/relationships/themeOverride" Target="../theme/themeOverride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1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98AF2-543E-4700-B534-664BCD2475E3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6AA5C-FB02-4E8A-B3D4-426DFB510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0E178-8BB9-446B-9E5C-35F7CE7242C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710F8-DCC7-48EC-9732-1563DE591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8E5FBF27-4946-4230-8F25-7852DA2D075C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DE66C8BF-A9CD-4CD2-87B5-CC36FF51F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88562-EE27-47EB-BADF-AF92EF0FD63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0ECC3-34E0-4F0B-8342-FE4DE495F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8E522137-9CEA-4303-8FED-C1DF4320BA6D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F9291162-AA65-4A25-82A9-F5D66A2EF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989F6-0F6C-4540-9A02-B905D3B3826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6BB65-4951-4616-A49F-31A23CA2C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54952-E64F-4DB8-9C61-1AC8BB65316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E9764-DC11-4FE0-A000-50CA29FC6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10528-7AE9-4AC4-85BD-56EBF64593B3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B2CDD-4F71-4591-B1E6-FADEE30C5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7B92B-963C-4A89-A5E0-75EA1781C73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2C8DA-C4F1-4B06-8A54-243F4E72D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F23C0-FFD7-4E79-8220-570B4A5F0B8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898D2-2899-4E26-A4F5-D243A5301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E9B87-6911-420A-ADF6-1B5ACE3F87B2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CB9E2-6F41-47D3-863C-283279F1C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C3CEF-49AA-4810-9A1F-465ECC3B7FFC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B75BF-32F2-4AB9-9DFC-13CA61DDE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CF91F-00EA-43CD-93A4-763B24DDD12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E030A-8CF2-457C-804F-C320D059A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2D2D5-F8D6-4C67-8283-279ECDB53112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D35F2-AAA2-4729-81EA-98D7DA06A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4259EF3B-FF89-4F97-9EEA-F62CD3EBB3E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5911DE8F-23DE-4413-AE27-A16BEB4C2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6226A-E287-4B3E-85E2-9E5D5E5B490B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6415E-1E62-4D5E-9BDE-019158127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B292719E-D347-48E5-91EE-1EFC7D4879D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2E099CEE-25A9-4D31-A785-08A03D240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89C6B-B5AE-46A0-970D-D97277D597FF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385E1-CB5D-4389-8DA5-A1184C19D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CE3F4-D13D-400D-97F8-FF29EF7AF00F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1C73C-9232-45F6-8EE9-A8E5C265F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D926C-32CC-403D-89F9-5010B61C9593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727C9-EC9E-4510-AB87-FBEC8C94A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DBA57-A370-489D-9670-DE8938BEBF3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B7239-BD01-454F-8F86-3060F6C79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29D02-6AB9-4385-9439-D6F7AE7B088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1A21E-B47B-4284-ABC6-5489F4A64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735BF-DA99-41D6-A2B6-96E56BEBE3CB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754AA-1C70-46BC-BA86-9CD40054B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E8D1B3A-BD5B-4920-984C-87444FAAD09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ECD48533-F0FE-40AC-904F-B0F0ACD10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32E62-A1D7-467D-9C44-0132DB7AC65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F5007-6814-4E7C-84A8-05D92DAC3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E0320-9E56-41D4-8E4D-8EE269B95ED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ED50E-5F93-431C-8AB3-AB3A43D1A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9A6728E8-96FA-4045-9B4E-8283DEDB4CF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742A0FFA-B8BF-49FD-8B23-A92772F87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0ECB-8EBF-44EC-85AA-5BAE807E0A7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B5732-B32F-47B6-B69E-753F29EFB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6176ECF7-E881-4104-B858-072D9BFBEEBD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3A7AABE3-2A55-4BEC-AA48-D2D383B1C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1AFF7-4274-45CE-B178-A0AE59F2D2A9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D8E44-E026-48EA-97A1-76389923D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ACA9B-5211-4096-B06C-58FD7A7C0D0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AA2F2-7AD8-44C8-BD2C-1A4F2AFB8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F960E-3880-4C3D-811B-B6C3850667E3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ED53A-D562-4D73-9261-70FAD2CBA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E5A2-A297-4588-B925-71ABFCE92A42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4F19C-BAC8-4226-9F3A-446E6FC24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E2DE3-C5CB-48D9-8AC1-FEE6173B704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775B4-93D8-4C1E-A932-128E0E513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EAA27FFC-D19E-4AFD-9408-811B615EBFCB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A283C91-A97D-4E2A-A936-A3DD77A30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41FE3-6C78-4478-BEF3-C44DD3D0E13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D3550-4298-467E-881F-BC6D06F1C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B7844-2613-4A93-870A-4BE627CA69A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E6F52-A185-41D3-A648-CE37A4E9D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3DA16-B9D5-4065-87ED-55039785D3E3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4ADD0-7180-4E0E-94EB-8B0DD57BC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7598EB16-7A5C-462C-9777-3A84B354DF5D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F62BED82-C769-45A1-9DA0-585809B44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9BEC9-C026-4B1E-ACC2-8046CE086E5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D2AD8-A0E9-4D21-A3CD-E14458F50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D0890266-8E46-45A9-9D14-23DE8EC379FF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DF6D1452-B9A7-4F39-BDC4-3251AEF46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792EE-72E1-4646-8768-7F0396FA9D79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281CB-D0DE-49D0-BF76-F69363FF8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7AB6-BA14-4B0A-9D4D-AA4C068062B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94FB4-432A-422D-B0F8-5021D0254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1D6A1-012C-4116-B8A0-3B8212B24F4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8DF47-CB57-493F-97F0-DF06456A6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8379B-EBBB-4937-8C6D-318259AD047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06518-5490-4D3B-8BA4-0C468B67C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0F7DCC6-2877-4D07-B68C-F4A80E996A0C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407784F-FA39-4BAA-857B-BBAF51FB5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C3729-D3AE-470D-8FBC-F90579E8A70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91DFE-C549-4D33-9062-99994DA07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2636D-0B09-40CC-9C38-7EB45810295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C878A-3464-4137-BADA-2D00E6BC6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C0BC1-E587-4FA4-B4CA-827FCAE98C6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93635-468B-4343-953B-B5F99A0B6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444FB-658D-4B6F-A7B6-5DB6AAE2ACEC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CA698-CE31-4341-AC13-D2988C35F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82FF1ECD-5882-4545-8FA0-C96FF406D9B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6C353D8F-D456-456B-90B1-B46ED30E9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57AA6-8D05-4F4D-A1D7-9737ED77E13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2F770-3CE0-42F7-B08C-17460DCF5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CEC11FCA-4BE0-48C5-9A00-0DD6043BBE6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2A049FD5-990B-4186-ABBA-6A8C0031B9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0DE3B-0CC6-468E-B012-6D2EB5F7CAD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0AB72-3228-4EC0-A8A2-57EF52BB4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ED68E-BE39-499D-84E5-A66CD059DAAD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2753F-DC02-435D-998C-CF8F01B75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52231-EA95-453A-8D01-C288312A752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6F71A-6DB9-4F3B-A781-808E2ED84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31857D32-3748-4A28-A75A-335552BA1D0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E36E716-A1C1-44DC-B633-437D2DC70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A9F28-BF98-4A11-9C69-DD37FB455E0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DEA99-E25A-475D-9FC0-1124EBADA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42EA6-B6C1-4BA5-9827-A4ABB9AEC7B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6A311-6AD6-4684-AE02-6DC044149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6C8B2-FD12-4F65-8DE1-9C31FE055FC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14070-F81E-4AA4-996E-0B08F4120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85680-B2A6-45F3-9217-37BF74A5A63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CF21E-7166-46E3-89B2-5F71BF233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943BB-637C-41F8-83C1-CD8E8EF8C17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BDFB7-7471-41D4-B54B-8D3203E2F3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5BF951CC-0359-472A-81CB-9A7CD1B85EE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1AC55F10-1D62-4E26-9426-40054DB69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0A690-990C-4C3C-809F-4B5DE2A1AD4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B2B32-EF1C-4E5F-9851-31C8D49AB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4850BCA6-83BE-4291-9997-C6DC9FD31DB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C64F6C59-B4B5-47C7-9980-D8B8C39F0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4A112-E421-4BAE-A5A4-C76767BC01D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885BE-85F3-47F4-BE23-5ABB31929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5B7CD-661A-4AAA-9EA1-5D5D3A2E8D1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06EB4-88C0-4933-B8BB-84381D1AD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373500E-7857-4BEB-A333-5FEABE65A17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EE2D519-4112-459C-9EE9-396826885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84E59-5284-4CD2-A872-134E69138E5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93566-6414-4EA5-A6D8-03DE046DE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593CF-CDA4-4A8E-8FD7-1764706C368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B0BA6-D8C3-4245-8B4B-3C8986F59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5C84A-0170-44C7-91F3-C896900B2D1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9FFBB-8CC6-403D-BB8C-7877E01C9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EA496-54F6-4976-9D40-84F9798DFF1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28B3E-7A0F-4CD6-A006-AD97ACD2B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675FA-4AB7-4A94-945E-4E74EC36186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ACF37-D5DE-43E7-8398-8F11EAE9C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7AA1F-10B0-4301-951E-126325DAC2D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42D45-6B8D-471B-B730-857BC2E59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C4E1EA9A-A273-48A6-9873-37A3D7C84BA3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5093C279-40A5-4B9E-A1C5-342E6C7E3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43C7F-8C9F-4C44-B0CB-6F09FF32FFD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D9300-06E1-4531-9614-A28AF80B5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7815E1FF-6ABF-43E6-B111-7D1E54431B7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2ECAB1CB-C81B-4837-8DB6-9FA1E103A9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F9B8D-EED0-47FB-9824-1BA410E51ABB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83DCE-958E-4C86-8708-458D20A36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BC9CDEA-5869-40D7-BBCE-F0301AFAB51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20AECF2-9B3C-4437-97E7-65C821642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69047-2C56-4920-954C-48F071331F7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F20A7-155C-4028-B5C3-282968EA0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B695E-E8E6-40F2-9266-D4FEB1D3F453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83470-A307-4C77-8694-D53DDDFEF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B6E7C-C61D-4019-AC5A-408081C2908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2236F-4CDF-4C52-8A2C-260D70D88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83E88-E7D4-4831-BEFA-0C584E07031D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E6F0B-D653-42E4-8CD0-843AB6675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D8739-66B9-4CE0-B294-55E8A3EB84F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3DFC-6671-4443-B4C3-F07CEF99D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6BE3A-4A59-402D-87DB-697EC99D963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00A8D-9C54-45C2-9A8D-1428A73334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D7BE9-3672-471F-BA09-C4082DD395C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E0A74-30C6-49F2-9877-8457DC35C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A871419-E9B0-4C7D-B53A-5962025C410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4AA3C7B-5381-4408-8D16-C31DFC25E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AE683B3-7176-450E-809F-38DF745D142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424B3F2-3E0A-4240-AEAF-FAA50F071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52F0D-3BEA-4146-9BE1-3D9C6A7D91F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17418-E733-4A4E-9023-F838D68C2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DFDA3120-49B6-4942-A0F6-16F9B7DE5AA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A68E99A-7C6D-46C9-B090-21FEAD078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DAD29EC8-9BAF-4A15-96BC-81ECF415A00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3245EA1F-8545-497C-8737-C683B1FB9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E933951B-9A4E-4D2F-9A08-BDB49C0F519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D4CF241C-D28F-4605-945D-62522F9F1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35D5465-24C9-43A3-84A0-A87F8DEC7D6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52E59BA-C566-4149-91EA-E2044B62E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E6920BFD-9DB4-466D-B154-3F122E8E0F6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7BAC25D-D1F9-4DEF-AB0B-B41BE6AA2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3263239-53FE-4BF8-A14A-DEF3AF6BD6D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0F82735-12F9-4692-B780-3312630CB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89ABCED-1AF1-4397-B3D3-0FA90777BECD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283A423-D466-4D08-A5AE-C5F82EC18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254A258-B57B-4604-A280-E8C3F60D6813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BEF9978-23AD-4B11-962F-940B06199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DE85439-7305-4867-8D46-F873DF46F19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A4D34C1-2E38-47CB-ADBD-8278CE68F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59C0D64-1261-4F26-A8E8-3B358AFB86F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26F5E3C6-3F72-448A-8C54-F892D11DB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6A0DB-DCEA-4355-8CC0-AD6A87EA6DE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7375C-93BF-4D11-A6D9-D9129761D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AEC4FB54-41A8-4B12-B74F-BE408C8C767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EF1B7702-7767-406D-A902-DE9A53026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E08D7F46-49D0-4359-B506-A498E595B17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21DCCE0-4709-4CC4-87F2-D9BFB860D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330FD46-1319-4103-8999-303A8C6D673F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4F4FC20-EF72-4682-8798-C8147B621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5DBF8B2-AD69-4424-9206-2E9E228FFEE2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2E599A28-9693-421E-AF89-09114AEEF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7876141-FD86-41E8-AC5E-349AA645EE12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69BCE43-E40F-4715-B14B-B4930D8BE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5FCA0F4-FAE7-4116-BA8B-48C5E8F7370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34AC412-00D2-419E-9527-E50C9E406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89FC860-29AA-4CAE-9B51-1D380D2063E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4D57A1F-5C36-4431-8F1F-7D59D4F7D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32E9869-1301-40FB-866B-70A6DAB6AB5D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E320FF13-B34F-413B-B597-2E7490A84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F1F19D5-F079-4C23-AAAC-7C49305CFC1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4E6CB0A-0D05-480F-8FBF-360A96DE9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D35E66BD-D1A2-42B4-95D0-CE6685B9CFF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A1AE157F-7F4D-4DE1-8779-882158BE0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A6232-AB72-4B49-8CC3-06BDB9C1ECCC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ABE40-AB37-4C1A-8657-C7A072B04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6027CBF-2ADC-4FC3-A598-4E3693D14E2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191B9A2-C8F9-4B2A-AE69-421665156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227354D-CF27-4F13-AF7B-E88019D0C92D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B606492-2198-46CC-9F01-711315522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5A735EF-EDE5-4C75-98AD-9C843CFA581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1668070-4C6A-4FAE-A1EE-A895289AA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5018C03-A757-4A3E-BCAC-B2826A17B95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41ABC9C-33F1-4D16-92DC-11EFE945D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FE8B47B-B7B2-4DA7-8C79-2D08A69F673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051558E-9F4B-4203-ACC9-96AF217ED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74629-168B-499E-8F8F-84311E347F9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D075C-FBCA-4AFC-8C69-33859E86B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845C0-D65C-4EFF-912D-736FF401A9B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C6065-C33B-4434-B59C-4F336025D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93216-E75F-4F14-93E0-A2EACB069BD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97FCA-0563-416A-96FB-650354662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874C9-32F9-40C0-92FF-43A653DC599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A5528-4588-4147-86B0-EF2C6A7BE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3630A-CA41-44F7-923D-6D372C5A945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72815-7877-4021-A000-BF7E9A853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ABC8-4AF2-4F45-B27D-AAEB84698BEB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0B65-B7EF-414A-9C72-DE1CBB274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C4A90-27F7-4522-BE91-3507C5B8DAD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3B764-719F-4132-B456-44B5272AA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056CE-18ED-475E-AEA7-21B9765DDD0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C341D-42E2-4809-8215-9BE600AC7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534C7-1A76-47B1-8E9B-FEA80312AFF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25917-75A3-4663-AF90-0D359A93F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37A56-BB9D-4B8F-9DCC-BF5CD23516A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21E0F-536A-4F75-BF35-2A9ED87FA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D503F-AA34-404E-A2E1-200552AE4B7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B72C8-A295-4657-86F9-B06FE0BB9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DAA3C-94F6-4285-B5BF-30A43D7B8BF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0843C-9A8E-4D02-806E-24EA65DF2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D69DF-222C-4D5D-B690-0375238EB42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B9825-FFFF-4502-B00B-6C6555C18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4412B-2B47-4723-99D5-E8CDFEB12EF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2B220-A3D7-48A9-9B1D-F009E0378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235DE-5487-47D6-89A7-D0D1F11B989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00210-D580-48B4-B08F-B02BD66485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1074A-82CE-4F44-A3BD-89720D1F6543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BF6F1-D683-4AA5-A371-398E7C12D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22E5F-ECB1-4318-B81B-2C3A7E20E03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E1680-480C-4046-BA23-C7DD9E4E0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3B6E0-969C-43ED-8014-27F6FC6EECE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EF9D9-30BE-4307-9587-69E9F17DE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F7420-6E23-4264-A103-65B11BB2D6BB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23416-5E0F-4D25-AF3E-1F217F3C8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21921-FBAF-4526-B446-556846E4B2B2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B0AD3-5BAC-4822-AF66-D9824E18B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26275-08DB-453E-80E7-FDB06D08096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D3744-CE96-45A7-BB9D-36C9F1CBB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1D797-2178-49E4-9023-C5DC46A9552D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9AE84-3155-42E3-B369-4A87D3693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DF6AC-373D-4034-B8CB-F3DCF00D1C9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F94F6-2C59-4680-ACD0-D11E8A7C1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E9F2E-CA6F-4E63-957E-2DAE7D8F524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46524-72CA-428C-8791-0E3A3C3A3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B99C2-35E5-4AF0-94CF-A9B70C38E4C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24F2E-F0F4-4F4D-9A6D-F6B299519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E454-D608-45FC-BB7C-3BAB2D3B4BAF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77BDB-DC9C-43BE-83E7-2326839DE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31189-4C8E-415E-AF04-3BA73B2630F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F1261-BC39-4CAC-B40D-9345C137D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E4D16-1E22-47DF-A0D8-E3140AC5550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49083-5CCD-4B72-8ED0-B9A79B72F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93B6-DA12-4A8B-9E01-0FC263B0F7C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AF412-FC4E-48DD-8558-A8D7A337C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5E16-D7FC-448F-983F-ACB69693556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19CB5-B9F6-4DF1-B76C-08439A2A1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76B0C-7FD1-432F-88E9-FFDF6A1C8D9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C02D5-C5C7-4FDF-A62A-F34B17881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3AB1B-D96E-481E-A753-39637224FA9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FF66-BF3D-4972-B3BC-AFC5911F4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3F924-7467-418D-8130-DF04BAEA1D2D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8468D-03D4-4816-8F1C-A4F7373CA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D12C7-E6BC-46CF-8C05-16AAE11F043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A483-AFE2-4891-BA41-6FB976C1E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A356F-7B1C-425E-9095-BDFD316B314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1929B-DB79-4255-ADD5-075876744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FC51F-1A65-4F7C-A5C3-85E6D5938D22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8108C-F177-4142-9BD2-19D71EB7E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5266A-E927-42C8-98B8-3FE94420677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568CC-6C5A-4BD2-969F-08F2CE0EF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F5FB0-7B0F-445D-90EB-A982D762A3C9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FC622-BCF6-40FC-9E46-116F47DE2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3CBD4-38A2-4532-89E4-FE44B1EEE3A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4EEAC-D99C-45DB-A702-3DAABD6A2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29FF7-E248-48FC-8F64-EA1D5433F51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C10F9-EAE3-49C2-B079-8E320D17A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04AB6-C2EE-415F-9592-7DC39334C931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035D-BFB6-44A7-A64C-18B330E25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2B862-8D1D-4122-A0FB-662513FECE4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46914-1790-4793-B45E-B39C5D52A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1C762-A6C3-4A6E-B899-BE00520A1913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FD9CC-5CBD-486C-B54A-E8012339F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BFF9C-F72F-48CD-8750-6AA6D5ECF087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3382A-1ADB-48F5-B543-1EC0F8D0C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F8A77-8684-43FF-B84A-8ADE4650EDBE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3287F-E8DD-488B-867B-3E5F3EDEC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187B5-25EB-4A94-9FAF-DE983211D50B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04352-C251-4963-A8EF-895237CA0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95BAB-9377-4708-A657-5E378F968E1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01E9E-83FF-4E50-A1B3-4BB14A06C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4649F-EF85-4133-8887-451B1D9DB759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6075E-43D8-4A1E-A7AF-6C932398B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30F01-2F7D-4830-AE0B-39D38BF718E3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83402-1290-4605-88F3-CAB2DA26F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4DD1E-72A9-4AE5-8435-D54066BCCD2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A4537-8B4C-4DC1-8645-2040F61FC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C1EE5-85FA-4563-A8AB-FE1673227FEC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3FD07-C060-4CDB-A202-C5C510993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00E1D-2133-4849-9F5B-B37AA0C5F972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FC978-3D46-41DF-B930-A63638F93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604BB-7B18-4707-A100-29A5173BA1D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68681-60BA-4C0E-BD66-5C2E98735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F3B2D-86CC-4818-A560-CDE2CA5A0FE5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8F012-0ED4-4331-9CD9-74A220FD8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8CCCB-0BD6-4816-8FFC-D683392A211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8BE72-7681-437A-A1F3-35309C033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85554-6788-4A0C-92D5-AF5CE6B99F2B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CF07A-AFE8-43E9-9732-4FE72A986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F9E67-415C-471A-9A24-DF46C853E57C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B3555-2D0C-458F-A84B-5AC80F114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17DC0-7F56-4114-A7B6-4C8412B49C79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C830A-BA5D-48ED-AF3E-10AA4B0D7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7EEC2-EF9C-485C-BB2B-C3862C62174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0F90E-4CD6-4646-871F-A9FF98E40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8C103-66D9-424C-B05D-253D7F73CCCC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8DE08-87C3-4394-BE8C-D2B50451E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FBBFDF-6032-4FDC-BB4C-663197CBB93F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09D63C-18FC-4C39-9268-2745A6736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244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4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AE10C2BA-84BB-4B4A-B0D3-64BA2AC0B619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ED1574AC-AE4A-4C6A-8ADA-9861DC8A8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49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26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26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AB7C3003-2FB7-43B0-802C-2F0FFDB2F73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DD576BD8-5D08-44BF-AA0B-15953BD53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127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229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229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9F532527-9D1C-4E02-B57E-7FA466512E88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AE88D59D-75DC-4AAE-AC35-55E4E05B8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229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331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1E22AFC7-5A22-4460-ACFB-C44F0F39626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FE6C50DD-056A-44CB-AEBD-E21862688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2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8" r:id="rId1"/>
    <p:sldLayoutId id="2147484149" r:id="rId2"/>
    <p:sldLayoutId id="2147484150" r:id="rId3"/>
    <p:sldLayoutId id="2147484151" r:id="rId4"/>
    <p:sldLayoutId id="2147484152" r:id="rId5"/>
    <p:sldLayoutId id="2147484153" r:id="rId6"/>
    <p:sldLayoutId id="2147484154" r:id="rId7"/>
    <p:sldLayoutId id="2147484155" r:id="rId8"/>
    <p:sldLayoutId id="2147484156" r:id="rId9"/>
    <p:sldLayoutId id="2147484157" r:id="rId10"/>
    <p:sldLayoutId id="214748415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434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434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A0F0C23C-1261-441A-81D2-6ED74373BF0F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076786C1-2F27-440A-8B30-BC164E916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434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5364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536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E4357D61-7198-4757-A646-FB366A99136C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649900BD-08A1-42D2-B503-D66358FC5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369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1638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646B3653-166A-408E-870D-5AC62E19777C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697584B7-C4E3-4AAF-9096-C20A7F4C6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639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AD1CB9B-164E-4206-9810-993CADF5496F}" type="datetimeFigureOut">
              <a:rPr lang="ru-RU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D061035-E610-43B9-BDA9-B528D23B01F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CCAD8C35-B361-42F6-A8F2-1256061A52D1}" type="datetimeFigureOut">
              <a:rPr lang="ru-RU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DAA5595-A9D6-4B53-A88C-A8FF407946C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47506B80-FDC7-4FDC-9036-C43D2FF60207}" type="datetimeFigureOut">
              <a:rPr lang="ru-RU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DE9F3B1-4F50-4F54-BAEB-105DA34F228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CC885C3-AF07-4EEA-B8AB-FE88A17C2892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3828A66-D627-4819-9E84-F72FD99D3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575B155-6ABD-4612-AC17-4667E984CD40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1E17641-DDCF-44AC-A321-AEE415242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EEE1194-7883-44BC-B7EE-B0E798BE69C6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FDFAF6DD-DE83-4DD6-8479-A7E9286F6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19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30881AE4-396E-4324-82FB-0F26B75CDCA4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6AE209FB-60BB-48FD-B8A4-423ED7745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820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</a:endParaRPr>
          </a:p>
        </p:txBody>
      </p:sp>
      <p:sp>
        <p:nvSpPr>
          <p:cNvPr id="922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2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762BCA98-9535-4520-AC70-2EB56D00DEDA}" type="datetimeFigureOut">
              <a:rPr lang="ru-RU"/>
              <a:pPr>
                <a:defRPr/>
              </a:pPr>
              <a:t>11.12.2013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04617B">
                    <a:shade val="90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fld id="{C304AC9E-ECEB-43EF-AA73-14B730E5D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922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Office_Excel_97-20033.xls"/><Relationship Id="rId5" Type="http://schemas.openxmlformats.org/officeDocument/2006/relationships/oleObject" Target="../embeddings/_____Microsoft_Office_Excel_97-20032.xls"/><Relationship Id="rId4" Type="http://schemas.openxmlformats.org/officeDocument/2006/relationships/oleObject" Target="../embeddings/_____Microsoft_Office_Excel_97-20031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7.xls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8.xls"/><Relationship Id="rId2" Type="http://schemas.openxmlformats.org/officeDocument/2006/relationships/slideLayout" Target="../slideLayouts/slideLayout57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9.xls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7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6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4.jpeg"/><Relationship Id="rId4" Type="http://schemas.openxmlformats.org/officeDocument/2006/relationships/oleObject" Target="../embeddings/_____Microsoft_Office_Excel_97-200310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9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1.xls"/><Relationship Id="rId2" Type="http://schemas.openxmlformats.org/officeDocument/2006/relationships/slideLayout" Target="../slideLayouts/slideLayout150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785813" y="1857375"/>
            <a:ext cx="7750175" cy="2714625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ПРОЕКТУ РЕШЕНИЯ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СОВЕТА КИНЕШЕМСКОГО МУНИЦИПАЛЬНОГО РАЙОНА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О БЮДЖЕТЕ КИНЕШЕМСКОГО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2014 ГОД И ПЛАНОВЫЙ ПЕРИОД 2015  И 2016 ГОДОВ»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Заголовок 1"/>
          <p:cNvSpPr>
            <a:spLocks noGrp="1"/>
          </p:cNvSpPr>
          <p:nvPr>
            <p:ph type="ctrTitle"/>
          </p:nvPr>
        </p:nvSpPr>
        <p:spPr>
          <a:xfrm>
            <a:off x="611188" y="706438"/>
            <a:ext cx="7772400" cy="793750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КИНЕШЕМСКОГО МУНИЦИПАЛЬНОГО РАЙОНА В 2014-2016 ГОДАХ</a:t>
            </a:r>
          </a:p>
        </p:txBody>
      </p:sp>
      <p:sp>
        <p:nvSpPr>
          <p:cNvPr id="4" name="Прямоугольник с двумя вырезанными соседними углами 3"/>
          <p:cNvSpPr/>
          <p:nvPr/>
        </p:nvSpPr>
        <p:spPr>
          <a:xfrm>
            <a:off x="179388" y="1698625"/>
            <a:ext cx="2808287" cy="569913"/>
          </a:xfrm>
          <a:prstGeom prst="snip2Same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2268538"/>
            <a:ext cx="2808287" cy="19462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Доходы от предусмотренных законодательством Российской Федерации о налогах и сборах федеральных налогов и сборов, в том числе от налогов, предусмотренных специальными налоговыми режимами, региональных и местных налогов, а также пеней и штрафов по ним</a:t>
            </a:r>
          </a:p>
        </p:txBody>
      </p:sp>
      <p:sp>
        <p:nvSpPr>
          <p:cNvPr id="6" name="Прямоугольник с двумя вырезанными соседними углами 5"/>
          <p:cNvSpPr/>
          <p:nvPr/>
        </p:nvSpPr>
        <p:spPr>
          <a:xfrm>
            <a:off x="3127375" y="1698625"/>
            <a:ext cx="2952750" cy="569913"/>
          </a:xfrm>
          <a:prstGeom prst="snip2Same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32138" y="2268538"/>
            <a:ext cx="2952750" cy="19462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доходы от использования  имущества, находящегося в муниципальной собственности (аренда земель и имущества); платежи при пользовании природными ресурсами, доходы от оказания платных услуг (работ); от продажи муниципального имущества и земельных участков, а также платежи в виде штрафов, санкций, за возмещение ущерба</a:t>
            </a:r>
          </a:p>
        </p:txBody>
      </p:sp>
      <p:sp>
        <p:nvSpPr>
          <p:cNvPr id="8" name="Прямоугольник с двумя вырезанными соседними углами 7"/>
          <p:cNvSpPr/>
          <p:nvPr/>
        </p:nvSpPr>
        <p:spPr>
          <a:xfrm>
            <a:off x="6227763" y="1698625"/>
            <a:ext cx="2808287" cy="569913"/>
          </a:xfrm>
          <a:prstGeom prst="snip2Same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7763" y="2268538"/>
            <a:ext cx="2808287" cy="19462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Дотации, субсидии, субвенции, иные межбюджетные трансферты из бюджетов бюджетной системы РФ, а также безвозмездные поступления от физических и юридических лиц, в том числе добровольные пожертвования</a:t>
            </a:r>
          </a:p>
        </p:txBody>
      </p:sp>
      <p:graphicFrame>
        <p:nvGraphicFramePr>
          <p:cNvPr id="207881" name="Диаграмма 9"/>
          <p:cNvGraphicFramePr>
            <a:graphicFrameLocks/>
          </p:cNvGraphicFramePr>
          <p:nvPr/>
        </p:nvGraphicFramePr>
        <p:xfrm>
          <a:off x="179388" y="5059363"/>
          <a:ext cx="2808287" cy="1655762"/>
        </p:xfrm>
        <a:graphic>
          <a:graphicData uri="http://schemas.openxmlformats.org/presentationml/2006/ole">
            <p:oleObj spid="_x0000_s207881" r:id="rId4" imgW="2810500" imgH="1658256" progId="Excel.Sheet.8">
              <p:embed/>
            </p:oleObj>
          </a:graphicData>
        </a:graphic>
      </p:graphicFrame>
      <p:sp>
        <p:nvSpPr>
          <p:cNvPr id="11" name="Овал 10"/>
          <p:cNvSpPr/>
          <p:nvPr/>
        </p:nvSpPr>
        <p:spPr>
          <a:xfrm>
            <a:off x="800152" y="4410892"/>
            <a:ext cx="1584176" cy="57606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13" name="Овал 12"/>
          <p:cNvSpPr/>
          <p:nvPr/>
        </p:nvSpPr>
        <p:spPr>
          <a:xfrm>
            <a:off x="3851920" y="4410892"/>
            <a:ext cx="1584176" cy="57606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207888" name="Диаграмма 13"/>
          <p:cNvGraphicFramePr>
            <a:graphicFrameLocks/>
          </p:cNvGraphicFramePr>
          <p:nvPr/>
        </p:nvGraphicFramePr>
        <p:xfrm>
          <a:off x="3203575" y="5059363"/>
          <a:ext cx="2808288" cy="1655762"/>
        </p:xfrm>
        <a:graphic>
          <a:graphicData uri="http://schemas.openxmlformats.org/presentationml/2006/ole">
            <p:oleObj spid="_x0000_s207888" r:id="rId5" imgW="2804403" imgH="1658256" progId="Excel.Sheet.8">
              <p:embed/>
            </p:oleObj>
          </a:graphicData>
        </a:graphic>
      </p:graphicFrame>
      <p:sp>
        <p:nvSpPr>
          <p:cNvPr id="15" name="Овал 14"/>
          <p:cNvSpPr/>
          <p:nvPr/>
        </p:nvSpPr>
        <p:spPr>
          <a:xfrm>
            <a:off x="6876256" y="4410892"/>
            <a:ext cx="1584176" cy="57606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207892" name="Диаграмма 15"/>
          <p:cNvGraphicFramePr>
            <a:graphicFrameLocks/>
          </p:cNvGraphicFramePr>
          <p:nvPr/>
        </p:nvGraphicFramePr>
        <p:xfrm>
          <a:off x="6227763" y="5059363"/>
          <a:ext cx="2808287" cy="1655762"/>
        </p:xfrm>
        <a:graphic>
          <a:graphicData uri="http://schemas.openxmlformats.org/presentationml/2006/ole">
            <p:oleObj spid="_x0000_s207892" r:id="rId6" imgW="2804403" imgH="16582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defTabSz="912813"/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graphicFrame>
        <p:nvGraphicFramePr>
          <p:cNvPr id="208899" name="Object 1"/>
          <p:cNvGraphicFramePr>
            <a:graphicFrameLocks/>
          </p:cNvGraphicFramePr>
          <p:nvPr/>
        </p:nvGraphicFramePr>
        <p:xfrm>
          <a:off x="71438" y="419100"/>
          <a:ext cx="9072562" cy="6438900"/>
        </p:xfrm>
        <a:graphic>
          <a:graphicData uri="http://schemas.openxmlformats.org/presentationml/2006/ole">
            <p:oleObj spid="_x0000_s208899" r:id="rId3" imgW="9071634" imgH="6437934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defTabSz="912813"/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graphicFrame>
        <p:nvGraphicFramePr>
          <p:cNvPr id="209923" name="Object 1"/>
          <p:cNvGraphicFramePr>
            <a:graphicFrameLocks/>
          </p:cNvGraphicFramePr>
          <p:nvPr/>
        </p:nvGraphicFramePr>
        <p:xfrm>
          <a:off x="0" y="0"/>
          <a:ext cx="9144000" cy="6850063"/>
        </p:xfrm>
        <a:graphic>
          <a:graphicData uri="http://schemas.openxmlformats.org/presentationml/2006/ole">
            <p:oleObj spid="_x0000_s209923" r:id="rId3" imgW="9144793" imgH="685249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defTabSz="912813"/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graphicFrame>
        <p:nvGraphicFramePr>
          <p:cNvPr id="210947" name="Object 1"/>
          <p:cNvGraphicFramePr>
            <a:graphicFrameLocks/>
          </p:cNvGraphicFramePr>
          <p:nvPr/>
        </p:nvGraphicFramePr>
        <p:xfrm>
          <a:off x="-50800" y="-50800"/>
          <a:ext cx="9245600" cy="6959600"/>
        </p:xfrm>
        <a:graphic>
          <a:graphicData uri="http://schemas.openxmlformats.org/presentationml/2006/ole">
            <p:oleObj spid="_x0000_s210947" r:id="rId3" imgW="9242337" imgH="695613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1970" name="Object 1"/>
          <p:cNvGraphicFramePr>
            <a:graphicFrameLocks/>
          </p:cNvGraphicFramePr>
          <p:nvPr/>
        </p:nvGraphicFramePr>
        <p:xfrm>
          <a:off x="928688" y="1214438"/>
          <a:ext cx="7607300" cy="5167312"/>
        </p:xfrm>
        <a:graphic>
          <a:graphicData uri="http://schemas.openxmlformats.org/presentationml/2006/ole">
            <p:oleObj spid="_x0000_s211970" r:id="rId3" imgW="7608467" imgH="5169856" progId="Excel.Sheet.8">
              <p:embed/>
            </p:oleObj>
          </a:graphicData>
        </a:graphic>
      </p:graphicFrame>
      <p:sp>
        <p:nvSpPr>
          <p:cNvPr id="211971" name="Прямоугольник 2"/>
          <p:cNvSpPr>
            <a:spLocks noChangeArrowheads="1"/>
          </p:cNvSpPr>
          <p:nvPr/>
        </p:nvSpPr>
        <p:spPr bwMode="auto">
          <a:xfrm>
            <a:off x="1214438" y="785813"/>
            <a:ext cx="7000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на 2014 год по разделам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(тыс. руб.)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Заголовок 1"/>
          <p:cNvSpPr>
            <a:spLocks noGrp="1"/>
          </p:cNvSpPr>
          <p:nvPr>
            <p:ph type="title"/>
          </p:nvPr>
        </p:nvSpPr>
        <p:spPr>
          <a:xfrm>
            <a:off x="642938" y="571500"/>
            <a:ext cx="8229600" cy="1143000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программных и непрограммных расходов бюджета на 2014-2016 годы (тыс. руб.)</a:t>
            </a:r>
          </a:p>
        </p:txBody>
      </p:sp>
      <p:graphicFrame>
        <p:nvGraphicFramePr>
          <p:cNvPr id="212995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p:oleObj spid="_x0000_s212995" r:id="rId3" imgW="8230313" imgH="4523624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143000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на 2014 год в рамках программ (тыс. руб.)</a:t>
            </a:r>
          </a:p>
        </p:txBody>
      </p:sp>
      <p:graphicFrame>
        <p:nvGraphicFramePr>
          <p:cNvPr id="214019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p:oleObj spid="_x0000_s214019" r:id="rId3" imgW="8230313" imgH="4523624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5813" y="714375"/>
            <a:ext cx="3643312" cy="17859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«Развитие образования Кинешемского муниципального района»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14825" y="839788"/>
            <a:ext cx="4321175" cy="36036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Сроки реализации программы  2014-2016 годы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688" y="1643063"/>
            <a:ext cx="4321175" cy="122396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качества и обеспечение доступности образовательных услуг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создание современных безопасных условий образовательного процесса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рост удовлетворенности потребителей качеством предоставляемых образовательных услуг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625" y="1285875"/>
            <a:ext cx="2952750" cy="2873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программы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57688" y="3286125"/>
            <a:ext cx="4357687" cy="20875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 дети в возрасте от 1,5 до 7 лет будут иметь возможность получить дошкольное образование в муниципальных образовательных организациях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доля учащихся, обучающихся в школах, отвечающим современным требованиям к условиям организации образовательного процесса на 80-100% к 2016 году возрастет до 93%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доля детей, охваченных дополнительным образованием к 2016 году составит 74,4%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доля детей от общего количества детей, охваченных отдыхом в каникулярное время к 2016 году составит 60,3%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25" y="2928938"/>
            <a:ext cx="4286250" cy="28733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программы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357688" y="6000750"/>
            <a:ext cx="4321175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Дошкольных образовательных организаций-14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общеобразовательных организаций – 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организаций дополнительного образования детей - 4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57688" y="5572125"/>
            <a:ext cx="4321175" cy="43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Количество образовательных организаций Кинешемского муниципального района, участвующих в реализации муниципальной программы-27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50" y="2500313"/>
            <a:ext cx="4356100" cy="3603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Расходы на образование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4375" y="2928938"/>
            <a:ext cx="3455988" cy="10795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Общий объем средств на реализацию программы - 424 976,8 тыс.рублей, из них в 2014 году-150 671,4 тыс.рублей</a:t>
            </a: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7" name="Рисунок 16" descr="филиал школы_1 города Наволо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5" y="4143375"/>
            <a:ext cx="3429000" cy="2349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00125" y="714375"/>
            <a:ext cx="7715250" cy="5508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отрасли «Образование», финансируемые из бюджета Кинешемского муниципального района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1500" y="1500188"/>
            <a:ext cx="2643188" cy="4286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Выявление</a:t>
            </a:r>
            <a:r>
              <a:rPr lang="ru-RU" sz="1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поддержка одаренных детей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500" y="1857375"/>
            <a:ext cx="2643188" cy="43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Предоставление общедоступного и бесплатного начального  общего, основного общего, среднего общего образования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500" y="2286000"/>
            <a:ext cx="2643188" cy="43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Предоставление общедоступного и бесплатного дошкольного образования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" y="2643188"/>
            <a:ext cx="2643188" cy="43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Предоставление дополнительного образования детям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500" y="3070225"/>
            <a:ext cx="2500313" cy="43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отдыха детей в каникулярное время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500" y="3429000"/>
            <a:ext cx="2500313" cy="43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Педагогические кадры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500" y="4000500"/>
            <a:ext cx="2643188" cy="2079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Методическое и информационное обеспечение деятельности муниципальных образовательных организаций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500" y="4357688"/>
            <a:ext cx="2643188" cy="43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централизованного ведения бухгалтерского учета в муниципальных образовательных организациях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500" y="5000625"/>
            <a:ext cx="2714625" cy="43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Предоставление мер социальной поддержки в сфере образования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38" y="5500688"/>
            <a:ext cx="2643187" cy="4492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Доступность качественного дошкольного образования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5813" y="6072188"/>
            <a:ext cx="2416175" cy="43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современных условий обучения и воспитания в муниципальных образовательных организациях</a:t>
            </a:r>
          </a:p>
        </p:txBody>
      </p:sp>
      <p:sp>
        <p:nvSpPr>
          <p:cNvPr id="216078" name="TextBox 13"/>
          <p:cNvSpPr txBox="1">
            <a:spLocks noChangeArrowheads="1"/>
          </p:cNvSpPr>
          <p:nvPr/>
        </p:nvSpPr>
        <p:spPr bwMode="auto">
          <a:xfrm>
            <a:off x="3095625" y="3446463"/>
            <a:ext cx="597693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общественного престижа труда педагогических работников, содействие закреплению молодых специалистов в муниципальных образовательных организациях</a:t>
            </a:r>
          </a:p>
        </p:txBody>
      </p:sp>
      <p:sp>
        <p:nvSpPr>
          <p:cNvPr id="216079" name="TextBox 14"/>
          <p:cNvSpPr txBox="1">
            <a:spLocks noChangeArrowheads="1"/>
          </p:cNvSpPr>
          <p:nvPr/>
        </p:nvSpPr>
        <p:spPr bwMode="auto">
          <a:xfrm>
            <a:off x="3095625" y="1874838"/>
            <a:ext cx="597693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государственных гарантий прав граждан на получение общедоступного и бесплатного начального общего, основного общего, среднего общего образования</a:t>
            </a:r>
          </a:p>
        </p:txBody>
      </p:sp>
      <p:sp>
        <p:nvSpPr>
          <p:cNvPr id="216080" name="TextBox 15"/>
          <p:cNvSpPr txBox="1">
            <a:spLocks noChangeArrowheads="1"/>
          </p:cNvSpPr>
          <p:nvPr/>
        </p:nvSpPr>
        <p:spPr bwMode="auto">
          <a:xfrm>
            <a:off x="3095625" y="2303463"/>
            <a:ext cx="597693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государственных гарантий прав граждан на получение общедоступного и бесплатного дошкольного образования</a:t>
            </a:r>
          </a:p>
        </p:txBody>
      </p:sp>
      <p:sp>
        <p:nvSpPr>
          <p:cNvPr id="216081" name="TextBox 16"/>
          <p:cNvSpPr txBox="1">
            <a:spLocks noChangeArrowheads="1"/>
          </p:cNvSpPr>
          <p:nvPr/>
        </p:nvSpPr>
        <p:spPr bwMode="auto">
          <a:xfrm>
            <a:off x="3095625" y="2732088"/>
            <a:ext cx="597693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качества  предоставления дополнительного образования детям</a:t>
            </a:r>
          </a:p>
        </p:txBody>
      </p:sp>
      <p:sp>
        <p:nvSpPr>
          <p:cNvPr id="216082" name="TextBox 17"/>
          <p:cNvSpPr txBox="1">
            <a:spLocks noChangeArrowheads="1"/>
          </p:cNvSpPr>
          <p:nvPr/>
        </p:nvSpPr>
        <p:spPr bwMode="auto">
          <a:xfrm>
            <a:off x="3095625" y="3017838"/>
            <a:ext cx="597693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Сохранение достигнутого уровня охвата отдыхом, оздоровлением детей в лагерях дневного пребывания, трудоустройства и занятости обучающихся в каникулярное время</a:t>
            </a:r>
          </a:p>
        </p:txBody>
      </p:sp>
      <p:sp>
        <p:nvSpPr>
          <p:cNvPr id="216083" name="TextBox 18"/>
          <p:cNvSpPr txBox="1">
            <a:spLocks noChangeArrowheads="1"/>
          </p:cNvSpPr>
          <p:nvPr/>
        </p:nvSpPr>
        <p:spPr bwMode="auto">
          <a:xfrm>
            <a:off x="3082925" y="1500188"/>
            <a:ext cx="5976938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Выявление и адресная поддержка одаренных детей, развитие их интеллектуального и творческого потенциала</a:t>
            </a:r>
          </a:p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6084" name="TextBox 19"/>
          <p:cNvSpPr txBox="1">
            <a:spLocks noChangeArrowheads="1"/>
          </p:cNvSpPr>
          <p:nvPr/>
        </p:nvSpPr>
        <p:spPr bwMode="auto">
          <a:xfrm>
            <a:off x="3095625" y="3875088"/>
            <a:ext cx="597693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информационного, диагностического и методического обеспечения образовательного пространства Кинешемского муниципального района</a:t>
            </a:r>
          </a:p>
        </p:txBody>
      </p:sp>
      <p:sp>
        <p:nvSpPr>
          <p:cNvPr id="216085" name="TextBox 20"/>
          <p:cNvSpPr txBox="1">
            <a:spLocks noChangeArrowheads="1"/>
          </p:cNvSpPr>
          <p:nvPr/>
        </p:nvSpPr>
        <p:spPr bwMode="auto">
          <a:xfrm>
            <a:off x="3095625" y="4303713"/>
            <a:ext cx="597693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Централизованное оказание услуг по ведению бухгалтерского учета муниципальным образовательным организациям Кинешемского муниципального района, Управлению образования Кинешемского муниципального района, МКУ Кинешемского муниципального района «Информационно-методический центр»</a:t>
            </a:r>
          </a:p>
        </p:txBody>
      </p:sp>
      <p:sp>
        <p:nvSpPr>
          <p:cNvPr id="216086" name="TextBox 21"/>
          <p:cNvSpPr txBox="1">
            <a:spLocks noChangeArrowheads="1"/>
          </p:cNvSpPr>
          <p:nvPr/>
        </p:nvSpPr>
        <p:spPr bwMode="auto">
          <a:xfrm>
            <a:off x="3095625" y="5018088"/>
            <a:ext cx="597693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законодательно установленных мер социальной поддержки семьям воспитанников образовательных организаций</a:t>
            </a:r>
          </a:p>
        </p:txBody>
      </p:sp>
      <p:sp>
        <p:nvSpPr>
          <p:cNvPr id="216087" name="TextBox 22"/>
          <p:cNvSpPr txBox="1">
            <a:spLocks noChangeArrowheads="1"/>
          </p:cNvSpPr>
          <p:nvPr/>
        </p:nvSpPr>
        <p:spPr bwMode="auto">
          <a:xfrm>
            <a:off x="3095625" y="5446713"/>
            <a:ext cx="597693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Ликвидация очередности на зачисление детей в дошкольные образовательные организации, обеспечение высокого качества услуг дошкольного образования, разработка и внедрение механизмов повышения доступности услуг дошкольного образования</a:t>
            </a:r>
          </a:p>
        </p:txBody>
      </p:sp>
      <p:sp>
        <p:nvSpPr>
          <p:cNvPr id="216088" name="TextBox 23"/>
          <p:cNvSpPr txBox="1">
            <a:spLocks noChangeArrowheads="1"/>
          </p:cNvSpPr>
          <p:nvPr/>
        </p:nvSpPr>
        <p:spPr bwMode="auto">
          <a:xfrm>
            <a:off x="3095625" y="6019800"/>
            <a:ext cx="59769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условий безопасности в образовательных организациях, создание в образовательных организациях новой образовательной среды в соответствии с федеральными государственными образовательными стандартами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8688" y="785813"/>
            <a:ext cx="7643812" cy="1000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«Развитие культурной среды, физической культуры и спорта и совершенствование молодежной политики в Кинешемском муниципальном районе»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251325" y="1928813"/>
            <a:ext cx="4540250" cy="214312"/>
          </a:xfrm>
          <a:prstGeom prst="round2Diag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Сроки реализации программы 2014-2016 годы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08513" y="2214563"/>
            <a:ext cx="3600450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программы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37138" y="4143375"/>
            <a:ext cx="3384550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программы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51325" y="2500313"/>
            <a:ext cx="4546600" cy="158432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1) Сохранение и развитие культурных традиций Кинешемского муниципального района, привлечение его жителей к организованным формам досуга.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2) Увеличение численности лиц, систематически занимающихся физической культурой и спортом, посредством повышения уровня подготовки и качества проведения официальных физкультурно-оздоровительных и спортивных мероприятий.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3) Привлечение молодежи к участию в социально-значимых мероприятиях Кинешемского муниципального района, пропаганда здорового образа жизни в молодежной среде, поддержка молодежных инициатив.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white"/>
                </a:solidFill>
              </a:rPr>
              <a:t>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49738" y="4437063"/>
            <a:ext cx="4608512" cy="201612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Развитие культурной среды в Кинешемском муниципальном районе  путем организации районных культурно-массовых мероприятий и обеспечения участия творческих коллективов в выездных смотрах, конкурсах, фестивалях, концертах.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2) Развитие физической культуры и спорта в Кинешемском муниципальном районе путем проведения официальных физкультурно-оздоровительных и спортивных мероприятий и обеспечения участия спортсменов в выездных соревнованиях.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3) Совершенствование молодежной политики в Кинешемском муниципальном районе путем организации и осуществления мероприятий </a:t>
            </a:r>
            <a:r>
              <a:rPr lang="ru-RU" sz="11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межпоселенческого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характера по работе с молодежью.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7096" name="TextBox 9"/>
          <p:cNvSpPr txBox="1">
            <a:spLocks noChangeArrowheads="1"/>
          </p:cNvSpPr>
          <p:nvPr/>
        </p:nvSpPr>
        <p:spPr bwMode="auto">
          <a:xfrm>
            <a:off x="428625" y="3214688"/>
            <a:ext cx="36766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Общий объем средств на реализацию программы -  1 991,0 тыс. рублей,</a:t>
            </a:r>
          </a:p>
          <a:p>
            <a:r>
              <a:rPr 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 них в 2014 году – 787,0 тыс. рублей</a:t>
            </a:r>
          </a:p>
        </p:txBody>
      </p:sp>
      <p:graphicFrame>
        <p:nvGraphicFramePr>
          <p:cNvPr id="217097" name="Диаграмма 12"/>
          <p:cNvGraphicFramePr>
            <a:graphicFrameLocks/>
          </p:cNvGraphicFramePr>
          <p:nvPr/>
        </p:nvGraphicFramePr>
        <p:xfrm>
          <a:off x="285750" y="3857625"/>
          <a:ext cx="4035425" cy="2857500"/>
        </p:xfrm>
        <a:graphic>
          <a:graphicData uri="http://schemas.openxmlformats.org/presentationml/2006/ole">
            <p:oleObj spid="_x0000_s217097" r:id="rId4" imgW="4035902" imgH="2859272" progId="Excel.Sheet.8">
              <p:embed/>
            </p:oleObj>
          </a:graphicData>
        </a:graphic>
      </p:graphicFrame>
      <p:pic>
        <p:nvPicPr>
          <p:cNvPr id="15" name="Рисунок 14" descr="SAM_0488.JPG"/>
          <p:cNvPicPr>
            <a:picLocks noChangeAspect="1"/>
          </p:cNvPicPr>
          <p:nvPr/>
        </p:nvPicPr>
        <p:blipFill>
          <a:blip r:embed="rId5" cstate="print"/>
          <a:srcRect t="17778" b="11111"/>
          <a:stretch>
            <a:fillRect/>
          </a:stretch>
        </p:blipFill>
        <p:spPr>
          <a:xfrm>
            <a:off x="571500" y="1714500"/>
            <a:ext cx="2643188" cy="148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4786313" y="1714500"/>
            <a:ext cx="4071937" cy="1785938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Территория района – 1 583 кв. км.    Численность населения на 01.01.2013 – 22 579 человек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8659" name="Рисунок 2" descr="карт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643063"/>
            <a:ext cx="425450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8660" name="Прямоугольник 3"/>
          <p:cNvSpPr>
            <a:spLocks noChangeArrowheads="1"/>
          </p:cNvSpPr>
          <p:nvPr/>
        </p:nvSpPr>
        <p:spPr bwMode="auto">
          <a:xfrm>
            <a:off x="1428750" y="928688"/>
            <a:ext cx="6381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Кинешемский муниципальный район</a:t>
            </a:r>
          </a:p>
        </p:txBody>
      </p:sp>
      <p:sp>
        <p:nvSpPr>
          <p:cNvPr id="198661" name="Прямоугольник 4"/>
          <p:cNvSpPr>
            <a:spLocks noChangeArrowheads="1"/>
          </p:cNvSpPr>
          <p:nvPr/>
        </p:nvSpPr>
        <p:spPr bwMode="auto">
          <a:xfrm>
            <a:off x="5072063" y="3000375"/>
            <a:ext cx="3857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городское поселение                                             Городское население – 44%</a:t>
            </a:r>
          </a:p>
          <a:p>
            <a:pPr algn="ctr"/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 сельских поселений                                              Сельское население – 56 %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572000" y="1428750"/>
            <a:ext cx="4214813" cy="5762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Сроки реализации программы: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2014-2015 годы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0" y="2071688"/>
            <a:ext cx="4321175" cy="1500187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программы  - государственная и муниципальная поддержка в решении жилищных проблем молодых семей, признанных в установленном порядке нуждающимися в улучшении жилищных условий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3438" y="4286250"/>
            <a:ext cx="4176712" cy="221456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12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привлечение в жилищную сферу дополнительных финансовых средств кредитных и других организаций, предоставляющих кредиты и займы на приобретение или строительство жилья, а также собственных средств граждан;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12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создание условий для повышения уровня обеспеченности жильем молодых семей;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12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развитие и закрепление положительных демографических тенденций;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x-none" sz="12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закрепление кадров молодых специалистов на селе.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3643313"/>
            <a:ext cx="4195762" cy="5762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реализации программы</a:t>
            </a:r>
          </a:p>
        </p:txBody>
      </p:sp>
      <p:sp>
        <p:nvSpPr>
          <p:cNvPr id="218118" name="TextBox 8"/>
          <p:cNvSpPr txBox="1">
            <a:spLocks noChangeArrowheads="1"/>
          </p:cNvSpPr>
          <p:nvPr/>
        </p:nvSpPr>
        <p:spPr bwMode="auto">
          <a:xfrm>
            <a:off x="1143000" y="785813"/>
            <a:ext cx="7056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«Обеспечение жильем молодых семей Кинешемского муниципального района»</a:t>
            </a:r>
          </a:p>
        </p:txBody>
      </p:sp>
      <p:sp>
        <p:nvSpPr>
          <p:cNvPr id="218119" name="TextBox 9"/>
          <p:cNvSpPr txBox="1">
            <a:spLocks noChangeArrowheads="1"/>
          </p:cNvSpPr>
          <p:nvPr/>
        </p:nvSpPr>
        <p:spPr bwMode="auto">
          <a:xfrm>
            <a:off x="323850" y="2565400"/>
            <a:ext cx="16557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18120" name="TextBox 10"/>
          <p:cNvSpPr txBox="1">
            <a:spLocks noChangeArrowheads="1"/>
          </p:cNvSpPr>
          <p:nvPr/>
        </p:nvSpPr>
        <p:spPr bwMode="auto">
          <a:xfrm>
            <a:off x="500063" y="4214813"/>
            <a:ext cx="40005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Общий объем средств на реализацию программы 6 615,5 тыс. рублей, в том числе в 2014 году – 3 360,3 тыс. рублей, из них:</a:t>
            </a:r>
          </a:p>
          <a:p>
            <a:endParaRPr lang="ru-RU" sz="10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Бюджет Ивановской области – 2 520,0 тыс. рублей,</a:t>
            </a:r>
          </a:p>
          <a:p>
            <a:endParaRPr lang="ru-RU" sz="10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Бюджеты поселений – 840,3 тыс. рублей.</a:t>
            </a:r>
          </a:p>
        </p:txBody>
      </p:sp>
      <p:pic>
        <p:nvPicPr>
          <p:cNvPr id="218121" name="Рисунок 15" descr="шапошниковы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714500"/>
            <a:ext cx="36941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00125" y="714375"/>
            <a:ext cx="7500938" cy="647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 «Развитие автомобильных дорог общего пользования местного значения Кинешемского муниципального района»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59832" y="1412776"/>
            <a:ext cx="5760640" cy="3571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СРОК РЕАЛИЗАЦИИ ПРОГРАММЫ 2014-2016 ГОДЫ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60232" y="1916832"/>
            <a:ext cx="2160240" cy="6477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5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РЕСУРСНОЕ </a:t>
            </a:r>
            <a:r>
              <a:rPr lang="ru-RU" sz="10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ПРОГРАММЫ </a:t>
            </a:r>
            <a:endParaRPr lang="en-US" sz="105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277,4 тыс. рублей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60232" y="2852936"/>
            <a:ext cx="2160340" cy="11778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дорожного фонда Кинешемского муниципального района в 2014 году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4 661,4 тыс. руб.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27784" y="4149080"/>
            <a:ext cx="6264696" cy="693508"/>
          </a:xfrm>
          <a:prstGeom prst="roundRect">
            <a:avLst>
              <a:gd name="adj" fmla="val 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Акцизы на нефтепродукты – 1 791,2 тыс. руб.,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Прочие доходы – 2 870,2 тыс. руб.</a:t>
            </a:r>
          </a:p>
        </p:txBody>
      </p:sp>
      <p:sp>
        <p:nvSpPr>
          <p:cNvPr id="219143" name="TextBox 9"/>
          <p:cNvSpPr txBox="1">
            <a:spLocks noChangeArrowheads="1"/>
          </p:cNvSpPr>
          <p:nvPr/>
        </p:nvSpPr>
        <p:spPr bwMode="auto">
          <a:xfrm>
            <a:off x="323850" y="2057400"/>
            <a:ext cx="48958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19144" name="TextBox 12"/>
          <p:cNvSpPr txBox="1">
            <a:spLocks noChangeArrowheads="1"/>
          </p:cNvSpPr>
          <p:nvPr/>
        </p:nvSpPr>
        <p:spPr bwMode="auto">
          <a:xfrm>
            <a:off x="2339975" y="5445125"/>
            <a:ext cx="309562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27313" y="5013325"/>
            <a:ext cx="6265862" cy="1416050"/>
          </a:xfrm>
          <a:prstGeom prst="roundRect">
            <a:avLst>
              <a:gd name="adj" fmla="val 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9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Содержание автомобильных дорог общего пользования местного значения Кинешемского муниципального района  - 2 033,4 тыс. руб.,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9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автомобильных дорог общего пользования местного значения Кинешемского муниципального района –       2 000,0 тыс. руб.,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9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Оформление права собственности Кинешемского муниципального района на земельные участки под существующими автомобильными дорогами общего пользования местного значения Кинешемского муниципального района – 288,0 тыс. руб.,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9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Оформление права собственности Кинешемского муниципального района на автомобильные дороги общего пользования местного значения Кинешемского муниципального района – 340,0 тыс. руб.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059832" y="1916832"/>
            <a:ext cx="3456384" cy="2113992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ПРОГРАММЫ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Проведение работ по ремонту автомобильных дорог общего пользования местного значения общей  протяженностью 17 км.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Проведение технической инвентаризации и оформления права собственности Кинешемского муниципального района на 93 автомобильные дороги общего пользования местного значения Кинешемского муниципального района и на 93 земельных участка под указанными дорогами</a:t>
            </a:r>
          </a:p>
        </p:txBody>
      </p:sp>
      <p:sp>
        <p:nvSpPr>
          <p:cNvPr id="219147" name="TextBox 10"/>
          <p:cNvSpPr txBox="1">
            <a:spLocks noChangeArrowheads="1"/>
          </p:cNvSpPr>
          <p:nvPr/>
        </p:nvSpPr>
        <p:spPr bwMode="auto">
          <a:xfrm>
            <a:off x="571500" y="4143374"/>
            <a:ext cx="2056284" cy="717875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Доходы дорожного фонда  -        10 277,4 тыс. руб.</a:t>
            </a:r>
          </a:p>
        </p:txBody>
      </p:sp>
      <p:sp>
        <p:nvSpPr>
          <p:cNvPr id="219148" name="TextBox 23"/>
          <p:cNvSpPr txBox="1">
            <a:spLocks noChangeArrowheads="1"/>
          </p:cNvSpPr>
          <p:nvPr/>
        </p:nvSpPr>
        <p:spPr bwMode="auto">
          <a:xfrm>
            <a:off x="571500" y="5000625"/>
            <a:ext cx="2071688" cy="714375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Расходы дорожного фонда  -        10 277,4 тыс. руб.</a:t>
            </a: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7740352" y="1772816"/>
            <a:ext cx="0" cy="144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7740352" y="2564904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4716016" y="1772816"/>
            <a:ext cx="0" cy="144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086" y="1932853"/>
            <a:ext cx="2809730" cy="2088649"/>
          </a:xfrm>
          <a:prstGeom prst="rect">
            <a:avLst/>
          </a:prstGeom>
          <a:ln w="28575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3" y="3857625"/>
            <a:ext cx="2143125" cy="2643188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Общий объем средств на реализацию программы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3 752,6 тыс. рублей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том числе 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2014 году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1 852,2 тыс. рублей.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00375" y="3286125"/>
            <a:ext cx="5945188" cy="365125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Срок реализации Программы 2014-2016 годы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500313" y="3714750"/>
            <a:ext cx="6478587" cy="28829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Цели программы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Реализация Программы направлена на повышение эффективности деятельности органов местного самоуправления Кинешемского муниципального района посредством: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повышения открытости деятельности органов местного самоуправления Кинешемского муниципального района;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повышения кадрового потенциала муниципальной службы Кинешемского муниципального района,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повышения эффективности работы по </a:t>
            </a:r>
            <a:r>
              <a:rPr lang="ru-RU" sz="1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антикоррупционной</a:t>
            </a: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профилактике в органах местного самоуправления Кинешемского муниципального района.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Реализация Программы позволит достичь следующих результатов: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повысится уровень удовлетворенности населения результатами деятельности органов местного самоуправления Кинешемского муниципального района, в том числе их информационной открытостью за счет расширения информационного присутствия в сети Интернет. Повысится уровень доверия граждан к органам местного самоуправления Кинешемского муниципального района. Снизятся административные барьеры;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повысится эффективность и качество осуществления муниципальных функций органами местного самоуправления Кинешемского муниципального района, что позволит совершить существенное продвижение в решении задачи организации предоставления муниципальных услуг населению Кинешемского муниципального района по принципу «одного окна». 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143000" y="785813"/>
            <a:ext cx="7215188" cy="936625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«Повышение эффективности деятельности органов местного самоуправления Кинешемского муниципального района»</a:t>
            </a:r>
          </a:p>
        </p:txBody>
      </p:sp>
      <p:pic>
        <p:nvPicPr>
          <p:cNvPr id="10" name="Рисунок 9" descr="IMG_19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" y="1785938"/>
            <a:ext cx="1928812" cy="1446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DSCN64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88" y="1785938"/>
            <a:ext cx="2000250" cy="1500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администрация района раздел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56150" y="1785938"/>
            <a:ext cx="2173288" cy="1500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Изображение 015.jpg"/>
          <p:cNvPicPr>
            <a:picLocks noChangeAspect="1"/>
          </p:cNvPicPr>
          <p:nvPr/>
        </p:nvPicPr>
        <p:blipFill>
          <a:blip r:embed="rId5" cstate="print"/>
          <a:srcRect r="7143"/>
          <a:stretch>
            <a:fillRect/>
          </a:stretch>
        </p:blipFill>
        <p:spPr>
          <a:xfrm>
            <a:off x="7000875" y="1785938"/>
            <a:ext cx="1857375" cy="1500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572000" y="2786063"/>
            <a:ext cx="4286250" cy="43338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Сроки реализации программы: 2014-2016 годы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4875" y="3214688"/>
            <a:ext cx="4071938" cy="17145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программы  - повышение эффективности управления муниципальным имуществом Кинешемского муниципального района на основе современных принципов и методов управления, а также оптимизация состава муниципальной собственности и увеличение поступлений в бюджет Кинешемского муниципального района от управления и распоряжения муниципальным имуществом.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4875" y="5286375"/>
            <a:ext cx="4071938" cy="1214438"/>
          </a:xfrm>
          <a:prstGeom prst="roundRect">
            <a:avLst>
              <a:gd name="adj" fmla="val 231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Выполнение программных мероприятий обеспечит: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Повышение достоверности сведений о муниципальном имуществе.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Повышение эффективности распоряжения имуществом муниципальными организациями.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4929188"/>
            <a:ext cx="4321175" cy="3603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реализации программы</a:t>
            </a:r>
          </a:p>
        </p:txBody>
      </p:sp>
      <p:sp>
        <p:nvSpPr>
          <p:cNvPr id="221190" name="TextBox 8"/>
          <p:cNvSpPr txBox="1">
            <a:spLocks noChangeArrowheads="1"/>
          </p:cNvSpPr>
          <p:nvPr/>
        </p:nvSpPr>
        <p:spPr bwMode="auto">
          <a:xfrm>
            <a:off x="1000125" y="785813"/>
            <a:ext cx="44291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«Развитие и совершенствование имущественных отношений в  Кинешемском муниципальном районе»</a:t>
            </a:r>
          </a:p>
        </p:txBody>
      </p:sp>
      <p:sp>
        <p:nvSpPr>
          <p:cNvPr id="221191" name="TextBox 9"/>
          <p:cNvSpPr txBox="1">
            <a:spLocks noChangeArrowheads="1"/>
          </p:cNvSpPr>
          <p:nvPr/>
        </p:nvSpPr>
        <p:spPr bwMode="auto">
          <a:xfrm>
            <a:off x="323850" y="2565400"/>
            <a:ext cx="16557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21192" name="TextBox 10"/>
          <p:cNvSpPr txBox="1">
            <a:spLocks noChangeArrowheads="1"/>
          </p:cNvSpPr>
          <p:nvPr/>
        </p:nvSpPr>
        <p:spPr bwMode="auto">
          <a:xfrm>
            <a:off x="571500" y="2286000"/>
            <a:ext cx="3786188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Общий объем средств на реализацию программы –4 938,0тыс. рублей,</a:t>
            </a:r>
          </a:p>
          <a:p>
            <a:r>
              <a:rPr 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том числе в 2014 году – 3 428,0 тыс. рублей</a:t>
            </a:r>
          </a:p>
        </p:txBody>
      </p:sp>
      <p:graphicFrame>
        <p:nvGraphicFramePr>
          <p:cNvPr id="221193" name="Диаграмма 17"/>
          <p:cNvGraphicFramePr>
            <a:graphicFrameLocks/>
          </p:cNvGraphicFramePr>
          <p:nvPr/>
        </p:nvGraphicFramePr>
        <p:xfrm>
          <a:off x="928688" y="3286125"/>
          <a:ext cx="3714750" cy="3214688"/>
        </p:xfrm>
        <a:graphic>
          <a:graphicData uri="http://schemas.openxmlformats.org/presentationml/2006/ole">
            <p:oleObj spid="_x0000_s221193" r:id="rId3" imgW="3718882" imgH="3212870" progId="Excel.Sheet.8">
              <p:embed/>
            </p:oleObj>
          </a:graphicData>
        </a:graphic>
      </p:graphicFrame>
      <p:pic>
        <p:nvPicPr>
          <p:cNvPr id="13" name="Рисунок 12" descr="лучшее подворье 071.jpg"/>
          <p:cNvPicPr>
            <a:picLocks noChangeAspect="1"/>
          </p:cNvPicPr>
          <p:nvPr/>
        </p:nvPicPr>
        <p:blipFill>
          <a:blip r:embed="rId4" cstate="print"/>
          <a:srcRect b="18182"/>
          <a:stretch>
            <a:fillRect/>
          </a:stretch>
        </p:blipFill>
        <p:spPr>
          <a:xfrm>
            <a:off x="5429250" y="857250"/>
            <a:ext cx="3143250" cy="192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1563" y="714375"/>
            <a:ext cx="7500937" cy="9286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«Повышение эффективности управления и распоряжения земельными ресурсами в Кинешемском муниципальном районе»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29125" y="4500563"/>
          <a:ext cx="4536504" cy="2299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1008112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реализации программы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 – 2016  годы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9736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средств на реализацию программы на 2014 – 2016 годы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1 345,0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77282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 в 2014 году – 580,0 тыс. рублей: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561662">
                <a:tc>
                  <a:txBody>
                    <a:bodyPr/>
                    <a:lstStyle/>
                    <a:p>
                      <a:pPr algn="just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 «Формирование земельных участков в Кинешемском муниципальном районе, предоставление их в соответствии с земельным законодательством и нормативными правовыми актами Кинешемского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</a:t>
                      </a:r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380,0 тыс. руб.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561662"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 «Проведение природоохранных мероприятий в природном объекте «Кедровая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роща в с. Решма»»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200,0 тыс. руб.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429125" y="1643063"/>
            <a:ext cx="4429125" cy="280352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программы: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повышение эффективности управления и распоряжения земельными участками, находящимися в собственности Кинешемского муниципального района, а также  земельными участками, государственная собственность на которые не разграничена и которыми в соответствии с земельным законодательством имеют право распоряжаться органы местного самоуправления на основе современных принципов и методов управления;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обеспечение плановых поступлений в бюджет Кинешемского муниципального района и бюджеты поселений от управления и распоряжения земельными ресурсами;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сохранение и развитие природного объекта «Кедровая роща в                   с. Решма», обеспечение устойчивого функционирования.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5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" y="3857625"/>
            <a:ext cx="3732212" cy="363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программы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813" y="4214813"/>
            <a:ext cx="3500437" cy="2286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повышение эффективности управления и распоряжение земельными ресурсами в Кинешемском муниципальном районе;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рост налогооблагаемой базы;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обеспечение поступления неналоговых платежей в объемах запланированных показателей;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удовлетворение потребностей заявителей в обеспечении земельными участками и в оформлении прав на землю;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обеспечение условий и мероприятий по сохранению природного объекта «Кедровая роща в с. Решма».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17103"/>
          <a:stretch>
            <a:fillRect/>
          </a:stretch>
        </p:blipFill>
        <p:spPr bwMode="auto">
          <a:xfrm>
            <a:off x="785813" y="1643063"/>
            <a:ext cx="3475037" cy="2160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72250" y="1500188"/>
            <a:ext cx="2286000" cy="142875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ПРОГРАММЫ – обеспечение долгосрочной сбалансированности и устойчивости бюджета</a:t>
            </a:r>
            <a:endParaRPr lang="en-US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84463" y="2763838"/>
            <a:ext cx="3744912" cy="3794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МЕРОПРИЯТИЯ ПРОГРАММЫ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43188" y="1571625"/>
            <a:ext cx="3714750" cy="36195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Срок реализации: 2014-2016 годы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43188" y="1928813"/>
            <a:ext cx="3786187" cy="71437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Объем ресурсного обеспечения: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2014 год – 200,0 тыс. руб.,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2015 год – 200,0 тыс. руб.,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2016 год – 200,0 тыс. руб..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875" y="3357563"/>
            <a:ext cx="2736850" cy="71437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Управление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муниципальным долгом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94063" y="3357563"/>
            <a:ext cx="2736850" cy="71437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финансирования непредвиденных расходов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18250" y="3357563"/>
            <a:ext cx="2736850" cy="71437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качества управления муниципальными финансами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9875" y="4206875"/>
            <a:ext cx="2736850" cy="93662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Планирование, привлечение, обслуживание и погашение долговых обязательств Кинешемского муниципального района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94063" y="4206875"/>
            <a:ext cx="2736850" cy="93662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резервного фонда Администрации Кинешемского муниципального района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173788" y="4206875"/>
            <a:ext cx="2881312" cy="93662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Комплекс мер, направленных на совершенствование бюджетного процесса в Кинешемском муниципальном районе и модернизацию муниципальных финансов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42938" y="5214938"/>
            <a:ext cx="1228725" cy="143986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РЕАЛИЗАЦИЯ</a:t>
            </a:r>
            <a:r>
              <a:rPr lang="ru-RU" sz="10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ПРОГРАММЫ ПОЗВОЛИТ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1447800" y="4005263"/>
            <a:ext cx="288925" cy="215900"/>
          </a:xfrm>
          <a:prstGeom prst="downArrow">
            <a:avLst/>
          </a:prstGeom>
          <a:solidFill>
            <a:srgbClr val="0070C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4500563" y="4005263"/>
            <a:ext cx="287337" cy="215900"/>
          </a:xfrm>
          <a:prstGeom prst="downArrow">
            <a:avLst/>
          </a:prstGeom>
          <a:solidFill>
            <a:srgbClr val="0070C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7596188" y="4005263"/>
            <a:ext cx="288925" cy="215900"/>
          </a:xfrm>
          <a:prstGeom prst="downArrow">
            <a:avLst/>
          </a:prstGeom>
          <a:solidFill>
            <a:srgbClr val="0070C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857375" y="5214938"/>
            <a:ext cx="7197725" cy="27146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Сохранить отсутствие муниципального долга Кинешемского муниципального района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857375" y="5557838"/>
            <a:ext cx="7197725" cy="36036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Обеспечить своевременное и полное исполнение обязательств бюджета Кинешемского муниципального района, отсутствие кредиторской задолженности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857375" y="6000750"/>
            <a:ext cx="7197725" cy="5715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Обеспечить дальнейший рост эффективности расходов бюджета Кинешемского муниципального района, в том числе перейти с 2014 года к составлению и исполнению местного бюджета на основе муниципальных программ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2022475" y="3163888"/>
            <a:ext cx="2535238" cy="1936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4557713" y="3163888"/>
            <a:ext cx="488950" cy="1936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>
            <a:off x="4557713" y="3163888"/>
            <a:ext cx="3513137" cy="1936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1143000" y="785813"/>
            <a:ext cx="7215188" cy="64770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Кинешемского муниципального района «Долгосрочная сбалансированность и устойчивость бюджета Кинешемского муниципального района»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643063"/>
            <a:ext cx="2214563" cy="1606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115616" y="1844824"/>
            <a:ext cx="7416824" cy="30963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87624" y="5085184"/>
            <a:ext cx="6624735" cy="9286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Подготовлено финансовым управлением Кинешемского муниципального района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642938" y="785813"/>
            <a:ext cx="8072437" cy="5597525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ТАКОЕ «БЮДЖЕТ ДЛЯ ГРАЖДАН»?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«Бюджет для граждан»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содержит основные положения проекта решения о бюджете Кинешемского муниципального района в доступной и понятной форме.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предоставленной информации отражены положения проекта бюджета Кинешемского муниципального района на предстоящие три года: 2014 год и 2015-2016 годы.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нацелен на получение обратной связи от граждан, которым интересны современные проблемы муниципальных финансов в Кинешемском муниципальном районе.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4815" r="215" b="-741"/>
          <a:stretch>
            <a:fillRect/>
          </a:stretch>
        </p:blipFill>
        <p:spPr bwMode="auto">
          <a:xfrm>
            <a:off x="2928938" y="3000375"/>
            <a:ext cx="3540125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500" y="857250"/>
            <a:ext cx="5699125" cy="4905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6600" y="1552575"/>
            <a:ext cx="2590800" cy="1943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cxnSp>
        <p:nvCxnSpPr>
          <p:cNvPr id="12" name="Прямая со стрелкой 11"/>
          <p:cNvCxnSpPr>
            <a:stCxn id="10" idx="1"/>
          </p:cNvCxnSpPr>
          <p:nvPr/>
        </p:nvCxnSpPr>
        <p:spPr>
          <a:xfrm rot="10800000" flipV="1">
            <a:off x="1731963" y="2524125"/>
            <a:ext cx="1544637" cy="47625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709" name="TextBox 18"/>
          <p:cNvSpPr txBox="1">
            <a:spLocks noChangeArrowheads="1"/>
          </p:cNvSpPr>
          <p:nvPr/>
        </p:nvSpPr>
        <p:spPr bwMode="auto">
          <a:xfrm>
            <a:off x="3286125" y="3571875"/>
            <a:ext cx="25717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Превышение расходов над доходами образует дефицит.</a:t>
            </a:r>
          </a:p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  Превышение доходов над расходами образует профицит.</a:t>
            </a:r>
          </a:p>
          <a:p>
            <a:pPr algn="ctr"/>
            <a:r>
              <a:rPr lang="ru-RU" sz="1400" b="1">
                <a:latin typeface="Times New Roman" pitchFamily="18" charset="0"/>
                <a:cs typeface="Times New Roman" pitchFamily="18" charset="0"/>
              </a:rPr>
              <a:t>     Соответствие объема предусмотренных бюджетом </a:t>
            </a: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расходов объему доходов бюджета означает сбалансированность бюджета.</a:t>
            </a:r>
          </a:p>
        </p:txBody>
      </p:sp>
      <p:grpSp>
        <p:nvGrpSpPr>
          <p:cNvPr id="2" name="Группа 21"/>
          <p:cNvGrpSpPr/>
          <p:nvPr/>
        </p:nvGrpSpPr>
        <p:grpSpPr>
          <a:xfrm>
            <a:off x="571472" y="3000372"/>
            <a:ext cx="2320786" cy="2221988"/>
            <a:chOff x="179512" y="2492896"/>
            <a:chExt cx="3024336" cy="2880320"/>
          </a:xfrm>
          <a:solidFill>
            <a:schemeClr val="bg1"/>
          </a:solidFill>
        </p:grpSpPr>
        <p:sp>
          <p:nvSpPr>
            <p:cNvPr id="6" name="Прямоугольник 5"/>
            <p:cNvSpPr/>
            <p:nvPr/>
          </p:nvSpPr>
          <p:spPr>
            <a:xfrm>
              <a:off x="179512" y="2492896"/>
              <a:ext cx="3024336" cy="1584175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79512" y="4077072"/>
              <a:ext cx="3024336" cy="1296144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Поступающие в бюджет денежные средства</a:t>
              </a: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79512" y="2492896"/>
              <a:ext cx="1584176" cy="1584176"/>
            </a:xfrm>
            <a:prstGeom prst="roundRect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55214" y="2924944"/>
              <a:ext cx="1276626" cy="758033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Доходы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бюджета</a:t>
              </a:r>
            </a:p>
          </p:txBody>
        </p:sp>
      </p:grpSp>
      <p:grpSp>
        <p:nvGrpSpPr>
          <p:cNvPr id="200711" name="Группа 28"/>
          <p:cNvGrpSpPr>
            <a:grpSpLocks/>
          </p:cNvGrpSpPr>
          <p:nvPr/>
        </p:nvGrpSpPr>
        <p:grpSpPr bwMode="auto">
          <a:xfrm>
            <a:off x="6500813" y="3063875"/>
            <a:ext cx="2320925" cy="2222500"/>
            <a:chOff x="5940152" y="2492896"/>
            <a:chExt cx="3024336" cy="288032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5940152" y="4077072"/>
              <a:ext cx="3024336" cy="1296144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Выплачиваемые из бюджета денежные средства</a:t>
              </a: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940152" y="2492896"/>
              <a:ext cx="3024336" cy="1584176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5940152" y="2492896"/>
              <a:ext cx="1584570" cy="1584176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00718" name="TextBox 27"/>
            <p:cNvSpPr txBox="1">
              <a:spLocks noChangeArrowheads="1"/>
            </p:cNvSpPr>
            <p:nvPr/>
          </p:nvSpPr>
          <p:spPr bwMode="auto">
            <a:xfrm>
              <a:off x="7524328" y="2924944"/>
              <a:ext cx="1368152" cy="758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 b="1">
                  <a:latin typeface="Times New Roman" pitchFamily="18" charset="0"/>
                  <a:cs typeface="Times New Roman" pitchFamily="18" charset="0"/>
                </a:rPr>
                <a:t>Расходы </a:t>
              </a:r>
            </a:p>
            <a:p>
              <a:pPr algn="ctr"/>
              <a:r>
                <a:rPr lang="ru-RU" sz="1600" b="1">
                  <a:latin typeface="Times New Roman" pitchFamily="18" charset="0"/>
                  <a:cs typeface="Times New Roman" pitchFamily="18" charset="0"/>
                </a:rPr>
                <a:t>бюджета</a:t>
              </a:r>
            </a:p>
          </p:txBody>
        </p:sp>
      </p:grpSp>
      <p:cxnSp>
        <p:nvCxnSpPr>
          <p:cNvPr id="15" name="Прямая со стрелкой 14"/>
          <p:cNvCxnSpPr>
            <a:stCxn id="10" idx="3"/>
          </p:cNvCxnSpPr>
          <p:nvPr/>
        </p:nvCxnSpPr>
        <p:spPr>
          <a:xfrm>
            <a:off x="5867400" y="2524125"/>
            <a:ext cx="1936750" cy="53975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07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3143250"/>
            <a:ext cx="1071562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07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3214688"/>
            <a:ext cx="1071563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Заголовок 3"/>
          <p:cNvSpPr>
            <a:spLocks noGrp="1"/>
          </p:cNvSpPr>
          <p:nvPr>
            <p:ph type="title"/>
          </p:nvPr>
        </p:nvSpPr>
        <p:spPr>
          <a:xfrm>
            <a:off x="708025" y="785813"/>
            <a:ext cx="8435975" cy="490537"/>
          </a:xfrm>
        </p:spPr>
        <p:txBody>
          <a:bodyPr/>
          <a:lstStyle/>
          <a:p>
            <a:r>
              <a:rPr lang="ru-RU" sz="25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ЭТАПЫ ПРОХОДИТ ПРОЕКТ БЮДЖЕТА?</a:t>
            </a:r>
          </a:p>
        </p:txBody>
      </p:sp>
      <p:sp>
        <p:nvSpPr>
          <p:cNvPr id="6" name="32-конечная звезда 5"/>
          <p:cNvSpPr/>
          <p:nvPr/>
        </p:nvSpPr>
        <p:spPr>
          <a:xfrm>
            <a:off x="484188" y="2517775"/>
            <a:ext cx="647700" cy="647700"/>
          </a:xfrm>
          <a:prstGeom prst="star32">
            <a:avLst>
              <a:gd name="adj" fmla="val 481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450" y="2487613"/>
            <a:ext cx="7705725" cy="12985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бюджета: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Непосредственное </a:t>
            </a:r>
            <a:r>
              <a:rPr lang="ru-RU" sz="14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Кинешемского муниципального района осуществляет финансовое управление Кинешемского муниципального района на основании Порядка составление проекта бюджета Кинешемского муниципального района на очередной финансовый год и плановый период, утвержденного постановлением Администрации Кинешемского муниципального района от 17.07.2009 № 430.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87450" y="3841750"/>
            <a:ext cx="7705725" cy="16589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бюджета: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 бюджета Кинешемского муниципального района рассматривается и одобряется Администрацией Кинешемского муниципального района для внесения его Главой Администрации Кинешемского муниципального района в Совет Кинешемского муниципального района не позднее 15 ноября текущего финансового года.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проекту бюджета Кинешемского муниципального района проводятся публичные слушания. Совет Кинешемского муниципального района рассматривает проект бюджета Кинешемского муниципального района в  двух чтениях.</a:t>
            </a:r>
          </a:p>
        </p:txBody>
      </p:sp>
      <p:sp>
        <p:nvSpPr>
          <p:cNvPr id="10" name="32-конечная звезда 9"/>
          <p:cNvSpPr/>
          <p:nvPr/>
        </p:nvSpPr>
        <p:spPr>
          <a:xfrm>
            <a:off x="473075" y="5626100"/>
            <a:ext cx="649288" cy="647700"/>
          </a:xfrm>
          <a:prstGeom prst="star32">
            <a:avLst>
              <a:gd name="adj" fmla="val 481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87450" y="5572125"/>
            <a:ext cx="7705725" cy="7556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бюджета: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юджет Кинешемского муниципального района утверждается Советом Кинешемского муниципального района в форме решения Совета Кинешемского муниципального района.</a:t>
            </a:r>
          </a:p>
        </p:txBody>
      </p:sp>
      <p:sp>
        <p:nvSpPr>
          <p:cNvPr id="12" name="32-конечная звезда 11"/>
          <p:cNvSpPr/>
          <p:nvPr/>
        </p:nvSpPr>
        <p:spPr>
          <a:xfrm>
            <a:off x="428625" y="3857625"/>
            <a:ext cx="647700" cy="647700"/>
          </a:xfrm>
          <a:prstGeom prst="star32">
            <a:avLst>
              <a:gd name="adj" fmla="val 481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201737" name="Прямоугольник 12"/>
          <p:cNvSpPr>
            <a:spLocks noChangeArrowheads="1"/>
          </p:cNvSpPr>
          <p:nvPr/>
        </p:nvSpPr>
        <p:spPr bwMode="auto">
          <a:xfrm>
            <a:off x="1000125" y="1285875"/>
            <a:ext cx="7786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Составление и рассмотрение проекта бюджета, утверждение бюджета – сложный и многоуровневый процесс, основанный на правовых норм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Формирование, рассмотрение и утверждение бюджета происходит ежегодно.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Заголовок 1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507412" cy="922338"/>
          </a:xfrm>
        </p:spPr>
        <p:txBody>
          <a:bodyPr/>
          <a:lstStyle/>
          <a:p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чем основывается проект бюджета Кинешемского муниципального района?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38200" y="2071688"/>
            <a:ext cx="7921625" cy="7921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Кинешемского муниципального района основывается на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09613" y="3171825"/>
            <a:ext cx="1719262" cy="314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Бюджетном послании Президента Российской Федерации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54300" y="3171825"/>
            <a:ext cx="1917700" cy="3173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развития Кинешемского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муниципаль-ного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9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86313" y="3171825"/>
            <a:ext cx="1917700" cy="3173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политики Кинешемского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муниципаль-ного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929438" y="3171825"/>
            <a:ext cx="1952625" cy="3186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Программах Кинешемского муниципального района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Заголовок 1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358188" cy="635000"/>
          </a:xfrm>
        </p:spPr>
        <p:txBody>
          <a:bodyPr/>
          <a:lstStyle/>
          <a:p>
            <a:r>
              <a:rPr lang="ru-RU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</a:t>
            </a:r>
            <a:r>
              <a:rPr lang="en-US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Кинешемского муниципального района на 2014  - 2016 годы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042988" y="1460500"/>
            <a:ext cx="7705725" cy="5175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сбалансированности бюджета Кинешемского муниципального района и проведение взвешенной долговой политики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042988" y="1978025"/>
            <a:ext cx="7705725" cy="5000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Поддержка и развитие сельского хозяйства, привлечение инвестиций в сельскохозяйственные отрасли, создание условий для малого и среднего бизнеса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042988" y="2478088"/>
            <a:ext cx="7705725" cy="854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Построение системы эффективного управления муниципальной собственностью с целью увеличения доходов от использования имущества, находящегося в собственности Кинешемского муниципального района, осуществления надлежащего контроля за его использованием 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042988" y="3332163"/>
            <a:ext cx="7705725" cy="2889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Реализация задач, поставленных в указах Президента Российской Федерации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042988" y="3621088"/>
            <a:ext cx="7705725" cy="5397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результативности бюджетных расходов с использованием программно-целевых инструментов планирования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042988" y="4160838"/>
            <a:ext cx="7705725" cy="468312"/>
          </a:xfrm>
          <a:prstGeom prst="roundRect">
            <a:avLst>
              <a:gd name="adj" fmla="val 1678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механизмов, направленных на повышение доступности и качества оказания муниципальных услуг и их финансового обеспечения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042988" y="4629150"/>
            <a:ext cx="7705725" cy="431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Создание современных условий образовательного процесса и доступности образовательных услуг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042988" y="5060950"/>
            <a:ext cx="7705725" cy="5032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Сохранение сложившейся культурной среды и повышение качества культурно-массовых мероприятий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042988" y="5564188"/>
            <a:ext cx="7705725" cy="5048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физической культуры и спорта, обеспечение доступности занятий спортом для всех слоев населения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042988" y="6069013"/>
            <a:ext cx="7705725" cy="431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Сохранение в нормативном состоянии автомобильных дорог общего пользования местного значения</a:t>
            </a:r>
          </a:p>
        </p:txBody>
      </p:sp>
      <p:sp>
        <p:nvSpPr>
          <p:cNvPr id="29" name="Стрелка вправо 28"/>
          <p:cNvSpPr/>
          <p:nvPr/>
        </p:nvSpPr>
        <p:spPr>
          <a:xfrm>
            <a:off x="642938" y="1531938"/>
            <a:ext cx="328612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0" name="Стрелка вправо 29"/>
          <p:cNvSpPr/>
          <p:nvPr/>
        </p:nvSpPr>
        <p:spPr>
          <a:xfrm>
            <a:off x="642938" y="2027238"/>
            <a:ext cx="328612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642938" y="2740025"/>
            <a:ext cx="328612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2" name="Стрелка вправо 31"/>
          <p:cNvSpPr/>
          <p:nvPr/>
        </p:nvSpPr>
        <p:spPr>
          <a:xfrm>
            <a:off x="642938" y="3309938"/>
            <a:ext cx="328612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3" name="Стрелка вправо 32"/>
          <p:cNvSpPr/>
          <p:nvPr/>
        </p:nvSpPr>
        <p:spPr>
          <a:xfrm>
            <a:off x="642938" y="3730625"/>
            <a:ext cx="328612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4" name="Стрелка вправо 33"/>
          <p:cNvSpPr/>
          <p:nvPr/>
        </p:nvSpPr>
        <p:spPr>
          <a:xfrm>
            <a:off x="642938" y="4208463"/>
            <a:ext cx="328612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5" name="Стрелка вправо 34"/>
          <p:cNvSpPr/>
          <p:nvPr/>
        </p:nvSpPr>
        <p:spPr>
          <a:xfrm>
            <a:off x="642938" y="4675188"/>
            <a:ext cx="328612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6" name="Стрелка вправо 35"/>
          <p:cNvSpPr/>
          <p:nvPr/>
        </p:nvSpPr>
        <p:spPr>
          <a:xfrm>
            <a:off x="642938" y="5151438"/>
            <a:ext cx="328612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7" name="Стрелка вправо 36"/>
          <p:cNvSpPr/>
          <p:nvPr/>
        </p:nvSpPr>
        <p:spPr>
          <a:xfrm>
            <a:off x="642938" y="5637213"/>
            <a:ext cx="328612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8" name="Стрелка вправо 37"/>
          <p:cNvSpPr/>
          <p:nvPr/>
        </p:nvSpPr>
        <p:spPr>
          <a:xfrm>
            <a:off x="642938" y="6096000"/>
            <a:ext cx="328612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Заголовок 1"/>
          <p:cNvSpPr>
            <a:spLocks noGrp="1"/>
          </p:cNvSpPr>
          <p:nvPr>
            <p:ph type="ctrTitle"/>
          </p:nvPr>
        </p:nvSpPr>
        <p:spPr>
          <a:xfrm>
            <a:off x="428625" y="857250"/>
            <a:ext cx="8501063" cy="785813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Кинешемского муниципального района</a:t>
            </a:r>
            <a:endParaRPr lang="ru-RU" sz="3600" dirty="0" smtClean="0">
              <a:solidFill>
                <a:srgbClr val="002060"/>
              </a:solidFill>
            </a:endParaRPr>
          </a:p>
        </p:txBody>
      </p:sp>
      <p:sp>
        <p:nvSpPr>
          <p:cNvPr id="204803" name="Прямоугольник 3"/>
          <p:cNvSpPr>
            <a:spLocks noChangeArrowheads="1"/>
          </p:cNvSpPr>
          <p:nvPr/>
        </p:nvSpPr>
        <p:spPr bwMode="auto">
          <a:xfrm>
            <a:off x="142875" y="1708150"/>
            <a:ext cx="86439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>
                <a:solidFill>
                  <a:srgbClr val="000000"/>
                </a:solidFill>
                <a:latin typeface="Calibri" pitchFamily="34" charset="0"/>
              </a:rPr>
              <a:t>       </a:t>
            </a:r>
            <a:r>
              <a:rPr lang="ru-RU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Кинешемского муниципального района на 2014 год и период до 2016 года разработан на основе анализа тенденций развития экономики, сложившихся в 2011-2012 годах и сложившейся экономической ситуации к октябрю 2013 года по Кинешемскому муниципальному району.</a:t>
            </a:r>
          </a:p>
        </p:txBody>
      </p:sp>
      <p:sp>
        <p:nvSpPr>
          <p:cNvPr id="204804" name="Прямоугольник 4"/>
          <p:cNvSpPr>
            <a:spLocks noChangeArrowheads="1"/>
          </p:cNvSpPr>
          <p:nvPr/>
        </p:nvSpPr>
        <p:spPr bwMode="auto">
          <a:xfrm>
            <a:off x="571500" y="2773363"/>
            <a:ext cx="792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показатели экономики Кинешемского муниципального района</a:t>
            </a:r>
            <a:endParaRPr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00313" y="3271838"/>
          <a:ext cx="2071687" cy="1352552"/>
        </p:xfrm>
        <a:graphic>
          <a:graphicData uri="http://schemas.openxmlformats.org/drawingml/2006/table">
            <a:tbl>
              <a:tblPr/>
              <a:tblGrid>
                <a:gridCol w="2071687"/>
              </a:tblGrid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отгруженных товаров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год -731,5млн.руб.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 -774,2млн.руб.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год-817,2млн.руб.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313" y="3200400"/>
          <a:ext cx="2286000" cy="1444944"/>
        </p:xfrm>
        <a:graphic>
          <a:graphicData uri="http://schemas.openxmlformats.org/drawingml/2006/table">
            <a:tbl>
              <a:tblPr/>
              <a:tblGrid>
                <a:gridCol w="2286000"/>
              </a:tblGrid>
              <a:tr h="619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продукции сельского хозяйства в хозяйствах всех категорий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год -1182,0 млн.руб.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 -1207,4 млн.руб.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 -1241,6 млн.руб.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43438" y="3271838"/>
          <a:ext cx="2286000" cy="1352552"/>
        </p:xfrm>
        <a:graphic>
          <a:graphicData uri="http://schemas.openxmlformats.org/drawingml/2006/table">
            <a:tbl>
              <a:tblPr/>
              <a:tblGrid>
                <a:gridCol w="2286000"/>
              </a:tblGrid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 розничной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торговли 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год -2699,83 млн.руб.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 -3040,63 млн.руб.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 -3437,45 млн.руб.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58000" y="3200400"/>
          <a:ext cx="2000250" cy="1420813"/>
        </p:xfrm>
        <a:graphic>
          <a:graphicData uri="http://schemas.openxmlformats.org/drawingml/2006/table">
            <a:tbl>
              <a:tblPr/>
              <a:tblGrid>
                <a:gridCol w="2000250"/>
              </a:tblGrid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зарегистрированной безработицы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год -1,8 %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 -1,7 %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 -1,7 %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4825" name="Рисунок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786313"/>
            <a:ext cx="2071687" cy="1785937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204826" name="Содержимое 3" descr="DSC03407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786313"/>
            <a:ext cx="2071687" cy="1785937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204827" name="Рисунок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786313"/>
            <a:ext cx="2071688" cy="1785937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2048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75" y="4786313"/>
            <a:ext cx="2071688" cy="1797050"/>
          </a:xfrm>
          <a:prstGeom prst="rect">
            <a:avLst/>
          </a:prstGeom>
          <a:noFill/>
          <a:ln w="4127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Заголовок 1"/>
          <p:cNvSpPr>
            <a:spLocks noGrp="1"/>
          </p:cNvSpPr>
          <p:nvPr>
            <p:ph type="ctrTitle"/>
          </p:nvPr>
        </p:nvSpPr>
        <p:spPr>
          <a:xfrm>
            <a:off x="685800" y="765175"/>
            <a:ext cx="7772400" cy="863600"/>
          </a:xfrm>
        </p:spPr>
        <p:txBody>
          <a:bodyPr/>
          <a:lstStyle/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 БЮДЖЕТА РАЙОНА НА 2014 - 2016 ГОДЫ (тыс.руб.)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2138" y="2060575"/>
            <a:ext cx="5688012" cy="431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/>
              <a:t>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2014 год           2015 год            2016 год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	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00338" y="3860800"/>
            <a:ext cx="6192837" cy="936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РАСХОДЫ     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206168,3      193573,5        178874,9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00338" y="2708275"/>
            <a:ext cx="6192837" cy="865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ДОХОДЫ      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206168,3      193573,5        178874,9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	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71775" y="5157788"/>
            <a:ext cx="6048375" cy="7921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ДЕФИЦИТ              0                    0                      0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	</a:t>
            </a:r>
          </a:p>
        </p:txBody>
      </p:sp>
      <p:pic>
        <p:nvPicPr>
          <p:cNvPr id="2068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565400"/>
            <a:ext cx="19446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716338"/>
            <a:ext cx="20891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5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4941888"/>
            <a:ext cx="172878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2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3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4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5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6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7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8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9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2622</Words>
  <Application>Microsoft Office PowerPoint</Application>
  <PresentationFormat>Экран (4:3)</PresentationFormat>
  <Paragraphs>284</Paragraphs>
  <Slides>26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43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Поток</vt:lpstr>
      <vt:lpstr>1_Поток</vt:lpstr>
      <vt:lpstr>2_Поток</vt:lpstr>
      <vt:lpstr>3_Поток</vt:lpstr>
      <vt:lpstr>4_Поток</vt:lpstr>
      <vt:lpstr>5_Поток</vt:lpstr>
      <vt:lpstr>6_Поток</vt:lpstr>
      <vt:lpstr>7_Поток</vt:lpstr>
      <vt:lpstr>8_Поток</vt:lpstr>
      <vt:lpstr>Лист Microsoft Office Excel 97-2003</vt:lpstr>
      <vt:lpstr>Слайд 1</vt:lpstr>
      <vt:lpstr>Слайд 2</vt:lpstr>
      <vt:lpstr>Слайд 3</vt:lpstr>
      <vt:lpstr>Что такое бюджет?</vt:lpstr>
      <vt:lpstr>КАКИЕ ЭТАПЫ ПРОХОДИТ ПРОЕКТ БЮДЖЕТА?</vt:lpstr>
      <vt:lpstr>На чем основывается проект бюджета Кинешемского муниципального района?</vt:lpstr>
      <vt:lpstr>Основные направления бюджетной и налоговой политики Кинешемского муниципального района на 2014  - 2016 годы</vt:lpstr>
      <vt:lpstr>Прогноз социально-экономического развития Кинешемского муниципального района</vt:lpstr>
      <vt:lpstr>ОСНОВНЫЕ ХАРАКТЕРИСТИКИ  БЮДЖЕТА РАЙОНА НА 2014 - 2016 ГОДЫ (тыс.руб.)</vt:lpstr>
      <vt:lpstr>СТРУКТУРА ДОХОДОВ БЮДЖЕТА КИНЕШЕМСКОГО МУНИЦИПАЛЬНОГО РАЙОНА В 2014-2016 ГОДАХ</vt:lpstr>
      <vt:lpstr>Слайд 11</vt:lpstr>
      <vt:lpstr>Слайд 12</vt:lpstr>
      <vt:lpstr>Слайд 13</vt:lpstr>
      <vt:lpstr>Слайд 14</vt:lpstr>
      <vt:lpstr>Структура программных и непрограммных расходов бюджета на 2014-2016 годы (тыс. руб.)</vt:lpstr>
      <vt:lpstr>Расходы бюджета на 2014 год в рамках программ (тыс. руб.)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Финансовое управление Кинешемского района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Андреечев </dc:creator>
  <cp:lastModifiedBy>Андреечев </cp:lastModifiedBy>
  <cp:revision>123</cp:revision>
  <cp:lastPrinted>2013-12-05T06:28:39Z</cp:lastPrinted>
  <dcterms:created xsi:type="dcterms:W3CDTF">2013-11-25T09:16:42Z</dcterms:created>
  <dcterms:modified xsi:type="dcterms:W3CDTF">2013-12-11T12:45:44Z</dcterms:modified>
</cp:coreProperties>
</file>